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6858000" cx="12192000"/>
  <p:notesSz cx="6858000" cy="9144000"/>
  <p:embeddedFontLst>
    <p:embeddedFont>
      <p:font typeface="Old Standard TT"/>
      <p:regular r:id="rId32"/>
      <p:bold r:id="rId33"/>
      <p:italic r:id="rId34"/>
    </p:embeddedFont>
    <p:embeddedFont>
      <p:font typeface="Arial Black"/>
      <p:regular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6" roundtripDataSignature="AMtx7mhf6vTmW3xv3NY1a1VzRpB/2y42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30FE877-7FE2-4EDD-8D81-F3104224DEF7}">
  <a:tblStyle styleId="{F30FE877-7FE2-4EDD-8D81-F3104224DEF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BCF85BCD-E89F-4340-974E-9686352C9FF1}" styleName="Table_1">
    <a:wholeTbl>
      <a:tcTxStyle b="off" i="off">
        <a:font>
          <a:latin typeface="Avenir Next LT Pro"/>
          <a:ea typeface="Avenir Next LT Pro"/>
          <a:cs typeface="Avenir Next LT Pro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OldStandardTT-bold.fntdata"/><Relationship Id="rId10" Type="http://schemas.openxmlformats.org/officeDocument/2006/relationships/slide" Target="slides/slide5.xml"/><Relationship Id="rId32" Type="http://schemas.openxmlformats.org/officeDocument/2006/relationships/font" Target="fonts/OldStandardTT-regular.fntdata"/><Relationship Id="rId13" Type="http://schemas.openxmlformats.org/officeDocument/2006/relationships/slide" Target="slides/slide8.xml"/><Relationship Id="rId35" Type="http://schemas.openxmlformats.org/officeDocument/2006/relationships/font" Target="fonts/ArialBlack-regular.fntdata"/><Relationship Id="rId12" Type="http://schemas.openxmlformats.org/officeDocument/2006/relationships/slide" Target="slides/slide7.xml"/><Relationship Id="rId34" Type="http://schemas.openxmlformats.org/officeDocument/2006/relationships/font" Target="fonts/OldStandardTT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customschemas.google.com/relationships/presentationmetadata" Target="meta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a45b8ff742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g1a45b8ff742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8" name="Google Shape;20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9f0f982ac5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19f0f982ac5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" name="Google Shape;216;g19f0f982ac5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6" name="Google Shape;23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5" name="Google Shape;24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6" name="Google Shape;25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a42dbfdab0_2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1a42dbfdab0_2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8" name="Google Shape;268;g1a42dbfdab0_2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9" name="Google Shape;27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a42dbfdab0_2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1a42dbfdab0_2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0" name="Google Shape;290;g1a42dbfdab0_2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9" name="Google Shape;29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a00bbbac9d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1a00bbbac9d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9" name="Google Shape;309;g1a00bbbac9d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9" name="Google Shape;319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7" name="Google Shape;32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5" name="Google Shape;335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ab25bdfe9a_3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1ab25bdfe9a_3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3" name="Google Shape;343;g1ab25bdfe9a_3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2" name="Google Shape;352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" name="Google Shape;14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" name="Google Shape;15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" name="Google Shape;16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a45b8ff742_1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1a45b8ff742_1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" name="Google Shape;171;g1a45b8ff742_1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" name="Google Shape;18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a45b8ff742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g1a45b8ff742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a45b8ff742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g1a45b8ff742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a02968558c_1_1596"/>
          <p:cNvSpPr/>
          <p:nvPr/>
        </p:nvSpPr>
        <p:spPr>
          <a:xfrm>
            <a:off x="3127386" y="1976768"/>
            <a:ext cx="6929120" cy="4877511"/>
          </a:xfrm>
          <a:custGeom>
            <a:rect b="b" l="l" r="r" t="t"/>
            <a:pathLst>
              <a:path extrusionOk="0" h="4877511" w="6929120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Gap between two buildings against the blue sky" id="15" name="Google Shape;15;g1a02968558c_1_1596"/>
          <p:cNvPicPr preferRelativeResize="0"/>
          <p:nvPr/>
        </p:nvPicPr>
        <p:blipFill rotWithShape="1">
          <a:blip r:embed="rId2">
            <a:alphaModFix/>
          </a:blip>
          <a:srcRect b="8389" l="0" r="0" t="2547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g1a02968558c_1_1596"/>
          <p:cNvSpPr txBox="1"/>
          <p:nvPr>
            <p:ph idx="1" type="subTitle"/>
          </p:nvPr>
        </p:nvSpPr>
        <p:spPr>
          <a:xfrm>
            <a:off x="816768" y="633753"/>
            <a:ext cx="74148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sz="2400" cap="none"/>
            </a:lvl1pPr>
            <a:lvl2pPr lvl="1" algn="ctr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g1a02968558c_1_1596"/>
          <p:cNvSpPr txBox="1"/>
          <p:nvPr>
            <p:ph type="ctrTitle"/>
          </p:nvPr>
        </p:nvSpPr>
        <p:spPr>
          <a:xfrm>
            <a:off x="816768" y="1313284"/>
            <a:ext cx="6226500" cy="3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 Black"/>
              <a:buNone/>
              <a:defRPr sz="45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rge walking intersection with one lone person" id="78" name="Google Shape;78;g1a02968558c_1_16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"/>
            <a:ext cx="11811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g1a02968558c_1_1660"/>
          <p:cNvSpPr/>
          <p:nvPr/>
        </p:nvSpPr>
        <p:spPr>
          <a:xfrm>
            <a:off x="777819" y="0"/>
            <a:ext cx="8272488" cy="6858000"/>
          </a:xfrm>
          <a:custGeom>
            <a:rect b="b" l="l" r="r" t="t"/>
            <a:pathLst>
              <a:path extrusionOk="0" h="6858000" w="8272488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627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0" name="Google Shape;80;g1a02968558c_1_1660"/>
          <p:cNvSpPr txBox="1"/>
          <p:nvPr>
            <p:ph type="title"/>
          </p:nvPr>
        </p:nvSpPr>
        <p:spPr>
          <a:xfrm>
            <a:off x="1907196" y="2188196"/>
            <a:ext cx="5985300" cy="15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Black"/>
              <a:buNone/>
              <a:defRPr b="1" i="0" sz="36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81" name="Google Shape;81;g1a02968558c_1_1660"/>
          <p:cNvSpPr txBox="1"/>
          <p:nvPr>
            <p:ph idx="1" type="body"/>
          </p:nvPr>
        </p:nvSpPr>
        <p:spPr>
          <a:xfrm>
            <a:off x="1907196" y="3790988"/>
            <a:ext cx="5444400" cy="17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 b="0" i="0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8E8E8F"/>
              </a:buClr>
              <a:buSzPts val="2000"/>
              <a:buFont typeface="Avenir"/>
              <a:buNone/>
              <a:defRPr sz="2000">
                <a:solidFill>
                  <a:srgbClr val="8E8E8F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8E8E8F"/>
              </a:buClr>
              <a:buSzPts val="1800"/>
              <a:buFont typeface="Avenir"/>
              <a:buNone/>
              <a:defRPr sz="1800">
                <a:solidFill>
                  <a:srgbClr val="8E8E8F"/>
                </a:solidFill>
              </a:defRPr>
            </a:lvl3pPr>
            <a:lvl4pPr indent="-228600" lvl="3" marL="18288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8E8E8F"/>
              </a:buClr>
              <a:buSzPts val="1600"/>
              <a:buFont typeface="Avenir"/>
              <a:buNone/>
              <a:defRPr sz="1600">
                <a:solidFill>
                  <a:srgbClr val="8E8E8F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8E8E8F"/>
              </a:buClr>
              <a:buSzPts val="1600"/>
              <a:buFont typeface="Avenir"/>
              <a:buNone/>
              <a:defRPr sz="1600">
                <a:solidFill>
                  <a:srgbClr val="8E8E8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9pPr>
          </a:lstStyle>
          <a:p/>
        </p:txBody>
      </p:sp>
      <p:sp>
        <p:nvSpPr>
          <p:cNvPr id="82" name="Google Shape;82;g1a02968558c_1_1660"/>
          <p:cNvSpPr/>
          <p:nvPr/>
        </p:nvSpPr>
        <p:spPr>
          <a:xfrm>
            <a:off x="10408059" y="1151133"/>
            <a:ext cx="190200" cy="1037100"/>
          </a:xfrm>
          <a:prstGeom prst="rect">
            <a:avLst/>
          </a:prstGeom>
          <a:solidFill>
            <a:schemeClr val="accent1">
              <a:alpha val="8274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3" name="Google Shape;83;g1a02968558c_1_1660"/>
          <p:cNvSpPr/>
          <p:nvPr/>
        </p:nvSpPr>
        <p:spPr>
          <a:xfrm>
            <a:off x="10987993" y="114070"/>
            <a:ext cx="190200" cy="1037100"/>
          </a:xfrm>
          <a:prstGeom prst="rect">
            <a:avLst/>
          </a:prstGeom>
          <a:solidFill>
            <a:schemeClr val="accent1">
              <a:alpha val="8274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4" name="Google Shape;84;g1a02968558c_1_1660"/>
          <p:cNvSpPr txBox="1"/>
          <p:nvPr>
            <p:ph idx="11" type="ftr"/>
          </p:nvPr>
        </p:nvSpPr>
        <p:spPr>
          <a:xfrm rot="-5400000">
            <a:off x="8854452" y="2953569"/>
            <a:ext cx="6291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g1a02968558c_1_1660"/>
          <p:cNvSpPr txBox="1"/>
          <p:nvPr>
            <p:ph idx="12" type="sldNum"/>
          </p:nvPr>
        </p:nvSpPr>
        <p:spPr>
          <a:xfrm rot="-5400000">
            <a:off x="11716451" y="6382498"/>
            <a:ext cx="567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a02968558c_1_1550"/>
          <p:cNvSpPr/>
          <p:nvPr/>
        </p:nvSpPr>
        <p:spPr>
          <a:xfrm>
            <a:off x="0" y="133"/>
            <a:ext cx="12192000" cy="228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" name="Google Shape;88;g1a02968558c_1_1550"/>
          <p:cNvCxnSpPr/>
          <p:nvPr/>
        </p:nvCxnSpPr>
        <p:spPr>
          <a:xfrm>
            <a:off x="855912" y="4796667"/>
            <a:ext cx="5205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" name="Google Shape;89;g1a02968558c_1_1550"/>
          <p:cNvSpPr txBox="1"/>
          <p:nvPr>
            <p:ph type="ctrTitle"/>
          </p:nvPr>
        </p:nvSpPr>
        <p:spPr>
          <a:xfrm>
            <a:off x="683600" y="2524400"/>
            <a:ext cx="108249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0" name="Google Shape;90;g1a02968558c_1_1550"/>
          <p:cNvSpPr txBox="1"/>
          <p:nvPr>
            <p:ph idx="1" type="subTitle"/>
          </p:nvPr>
        </p:nvSpPr>
        <p:spPr>
          <a:xfrm>
            <a:off x="683600" y="5120852"/>
            <a:ext cx="108249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91" name="Google Shape;91;g1a02968558c_1_155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g1a02968558c_1_1556"/>
          <p:cNvCxnSpPr/>
          <p:nvPr/>
        </p:nvCxnSpPr>
        <p:spPr>
          <a:xfrm>
            <a:off x="855912" y="4796667"/>
            <a:ext cx="5205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" name="Google Shape;94;g1a02968558c_1_1556"/>
          <p:cNvSpPr txBox="1"/>
          <p:nvPr>
            <p:ph type="title"/>
          </p:nvPr>
        </p:nvSpPr>
        <p:spPr>
          <a:xfrm>
            <a:off x="683600" y="2524400"/>
            <a:ext cx="108249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5" name="Google Shape;95;g1a02968558c_1_155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a02968558c_1_1560"/>
          <p:cNvSpPr/>
          <p:nvPr/>
        </p:nvSpPr>
        <p:spPr>
          <a:xfrm>
            <a:off x="0" y="6727600"/>
            <a:ext cx="12192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g1a02968558c_1_1560"/>
          <p:cNvSpPr txBox="1"/>
          <p:nvPr>
            <p:ph type="title"/>
          </p:nvPr>
        </p:nvSpPr>
        <p:spPr>
          <a:xfrm>
            <a:off x="415600" y="593367"/>
            <a:ext cx="113607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99" name="Google Shape;99;g1a02968558c_1_1560"/>
          <p:cNvSpPr txBox="1"/>
          <p:nvPr>
            <p:ph idx="1" type="body"/>
          </p:nvPr>
        </p:nvSpPr>
        <p:spPr>
          <a:xfrm>
            <a:off x="415600" y="1562133"/>
            <a:ext cx="11360700" cy="45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00" name="Google Shape;100;g1a02968558c_1_156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a02968558c_1_1565"/>
          <p:cNvSpPr txBox="1"/>
          <p:nvPr>
            <p:ph type="title"/>
          </p:nvPr>
        </p:nvSpPr>
        <p:spPr>
          <a:xfrm>
            <a:off x="415600" y="593367"/>
            <a:ext cx="113607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03" name="Google Shape;103;g1a02968558c_1_1565"/>
          <p:cNvSpPr txBox="1"/>
          <p:nvPr>
            <p:ph idx="1" type="body"/>
          </p:nvPr>
        </p:nvSpPr>
        <p:spPr>
          <a:xfrm>
            <a:off x="415600" y="1562233"/>
            <a:ext cx="5333100" cy="45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4" name="Google Shape;104;g1a02968558c_1_1565"/>
          <p:cNvSpPr txBox="1"/>
          <p:nvPr>
            <p:ph idx="2" type="body"/>
          </p:nvPr>
        </p:nvSpPr>
        <p:spPr>
          <a:xfrm>
            <a:off x="6443200" y="1562233"/>
            <a:ext cx="5333100" cy="45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5" name="Google Shape;105;g1a02968558c_1_156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a02968558c_1_1570"/>
          <p:cNvSpPr txBox="1"/>
          <p:nvPr>
            <p:ph type="title"/>
          </p:nvPr>
        </p:nvSpPr>
        <p:spPr>
          <a:xfrm>
            <a:off x="415600" y="593367"/>
            <a:ext cx="113607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08" name="Google Shape;108;g1a02968558c_1_157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a02968558c_1_1573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11" name="Google Shape;111;g1a02968558c_1_1573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2" name="Google Shape;112;g1a02968558c_1_157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a02968558c_1_1577"/>
          <p:cNvSpPr txBox="1"/>
          <p:nvPr>
            <p:ph type="title"/>
          </p:nvPr>
        </p:nvSpPr>
        <p:spPr>
          <a:xfrm>
            <a:off x="653667" y="701800"/>
            <a:ext cx="74721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5" name="Google Shape;115;g1a02968558c_1_157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a02968558c_1_1580"/>
          <p:cNvSpPr/>
          <p:nvPr/>
        </p:nvSpPr>
        <p:spPr>
          <a:xfrm>
            <a:off x="6096000" y="-33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" name="Google Shape;118;g1a02968558c_1_1580"/>
          <p:cNvCxnSpPr/>
          <p:nvPr/>
        </p:nvCxnSpPr>
        <p:spPr>
          <a:xfrm>
            <a:off x="6706233" y="5994000"/>
            <a:ext cx="915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9" name="Google Shape;119;g1a02968558c_1_1580"/>
          <p:cNvSpPr txBox="1"/>
          <p:nvPr>
            <p:ph type="title"/>
          </p:nvPr>
        </p:nvSpPr>
        <p:spPr>
          <a:xfrm>
            <a:off x="354000" y="1843133"/>
            <a:ext cx="5393700" cy="1777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0" name="Google Shape;120;g1a02968558c_1_1580"/>
          <p:cNvSpPr txBox="1"/>
          <p:nvPr>
            <p:ph idx="1" type="subTitle"/>
          </p:nvPr>
        </p:nvSpPr>
        <p:spPr>
          <a:xfrm>
            <a:off x="354000" y="3692001"/>
            <a:ext cx="53937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g1a02968558c_1_1580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●"/>
              <a:defRPr>
                <a:solidFill>
                  <a:schemeClr val="accent1"/>
                </a:solidFill>
              </a:defRPr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</a:defRPr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</a:defRPr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  <a:defRPr>
                <a:solidFill>
                  <a:schemeClr val="accent1"/>
                </a:solidFill>
              </a:defRPr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</a:defRPr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</a:defRPr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  <a:defRPr>
                <a:solidFill>
                  <a:schemeClr val="accent1"/>
                </a:solidFill>
              </a:defRPr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</a:defRPr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2" name="Google Shape;122;g1a02968558c_1_158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a02968558c_1_1587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25" name="Google Shape;125;g1a02968558c_1_158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1a02968558c_1_1601"/>
          <p:cNvSpPr txBox="1"/>
          <p:nvPr>
            <p:ph type="title"/>
          </p:nvPr>
        </p:nvSpPr>
        <p:spPr>
          <a:xfrm>
            <a:off x="6696222" y="654637"/>
            <a:ext cx="4834500" cy="27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  <a:defRPr sz="36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0" name="Google Shape;20;g1a02968558c_1_1601"/>
          <p:cNvSpPr/>
          <p:nvPr>
            <p:ph idx="2" type="pic"/>
          </p:nvPr>
        </p:nvSpPr>
        <p:spPr>
          <a:xfrm>
            <a:off x="1395412" y="653461"/>
            <a:ext cx="4597500" cy="5550000"/>
          </a:xfrm>
          <a:prstGeom prst="rect">
            <a:avLst/>
          </a:prstGeom>
          <a:noFill/>
          <a:ln>
            <a:noFill/>
          </a:ln>
        </p:spPr>
      </p:sp>
      <p:sp>
        <p:nvSpPr>
          <p:cNvPr id="21" name="Google Shape;21;g1a02968558c_1_1601"/>
          <p:cNvSpPr txBox="1"/>
          <p:nvPr>
            <p:ph idx="1" type="body"/>
          </p:nvPr>
        </p:nvSpPr>
        <p:spPr>
          <a:xfrm>
            <a:off x="6696221" y="3429000"/>
            <a:ext cx="4834500" cy="27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 cap="none"/>
            </a:lvl1pPr>
            <a:lvl2pPr indent="-228600" lvl="1" marL="914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a02968558c_1_1590"/>
          <p:cNvSpPr txBox="1"/>
          <p:nvPr>
            <p:ph hasCustomPrompt="1" type="title"/>
          </p:nvPr>
        </p:nvSpPr>
        <p:spPr>
          <a:xfrm>
            <a:off x="415600" y="1386200"/>
            <a:ext cx="11360700" cy="2808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700"/>
              <a:buNone/>
              <a:defRPr b="1" sz="18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700"/>
              <a:buNone/>
              <a:defRPr b="1" sz="18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700"/>
              <a:buNone/>
              <a:defRPr b="1" sz="18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700"/>
              <a:buNone/>
              <a:defRPr b="1" sz="18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700"/>
              <a:buNone/>
              <a:defRPr b="1" sz="18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700"/>
              <a:buNone/>
              <a:defRPr b="1" sz="18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700"/>
              <a:buNone/>
              <a:defRPr b="1" sz="18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700"/>
              <a:buNone/>
              <a:defRPr b="1" sz="18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700"/>
              <a:buNone/>
              <a:defRPr b="1" sz="18700"/>
            </a:lvl9pPr>
          </a:lstStyle>
          <a:p>
            <a:r>
              <a:t>xx%</a:t>
            </a:r>
          </a:p>
        </p:txBody>
      </p:sp>
      <p:sp>
        <p:nvSpPr>
          <p:cNvPr id="128" name="Google Shape;128;g1a02968558c_1_1590"/>
          <p:cNvSpPr txBox="1"/>
          <p:nvPr>
            <p:ph idx="1" type="body"/>
          </p:nvPr>
        </p:nvSpPr>
        <p:spPr>
          <a:xfrm>
            <a:off x="415600" y="43045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29" name="Google Shape;129;g1a02968558c_1_159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a02968558c_1_159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Only">
  <p:cSld name="2_Title 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accessory&#10;&#10;Description automatically generated" id="23" name="Google Shape;23;g1a02968558c_1_1613"/>
          <p:cNvPicPr preferRelativeResize="0"/>
          <p:nvPr/>
        </p:nvPicPr>
        <p:blipFill rotWithShape="1">
          <a:blip r:embed="rId2">
            <a:alphaModFix/>
          </a:blip>
          <a:srcRect b="1534" l="0" r="21971" t="0"/>
          <a:stretch/>
        </p:blipFill>
        <p:spPr>
          <a:xfrm rot="8324806">
            <a:off x="-1786281" y="-1609922"/>
            <a:ext cx="10577766" cy="8913338"/>
          </a:xfrm>
          <a:custGeom>
            <a:rect b="b" l="l" r="r" t="t"/>
            <a:pathLst>
              <a:path extrusionOk="0" h="8905077" w="10567962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4" name="Google Shape;24;g1a02968558c_1_1613"/>
          <p:cNvSpPr/>
          <p:nvPr/>
        </p:nvSpPr>
        <p:spPr>
          <a:xfrm>
            <a:off x="925160" y="4144752"/>
            <a:ext cx="4788322" cy="2713249"/>
          </a:xfrm>
          <a:custGeom>
            <a:rect b="b" l="l" r="r" t="t"/>
            <a:pathLst>
              <a:path extrusionOk="0" h="2713249" w="4788322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862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" name="Google Shape;25;g1a02968558c_1_1613"/>
          <p:cNvSpPr txBox="1"/>
          <p:nvPr>
            <p:ph type="title"/>
          </p:nvPr>
        </p:nvSpPr>
        <p:spPr>
          <a:xfrm>
            <a:off x="5413445" y="2043946"/>
            <a:ext cx="6034200" cy="143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  <a:defRPr sz="36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6" name="Google Shape;26;g1a02968558c_1_1613"/>
          <p:cNvSpPr txBox="1"/>
          <p:nvPr>
            <p:ph idx="1" type="subTitle"/>
          </p:nvPr>
        </p:nvSpPr>
        <p:spPr>
          <a:xfrm>
            <a:off x="5413445" y="3469262"/>
            <a:ext cx="6034200" cy="10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 cap="none"/>
            </a:lvl1pPr>
            <a:lvl2pPr lvl="1" algn="ctr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7" name="Google Shape;27;g1a02968558c_1_1613"/>
          <p:cNvSpPr txBox="1"/>
          <p:nvPr>
            <p:ph idx="11" type="ftr"/>
          </p:nvPr>
        </p:nvSpPr>
        <p:spPr>
          <a:xfrm rot="-5400000">
            <a:off x="8854452" y="2953569"/>
            <a:ext cx="6291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g1a02968558c_1_1613"/>
          <p:cNvSpPr txBox="1"/>
          <p:nvPr>
            <p:ph idx="12" type="sldNum"/>
          </p:nvPr>
        </p:nvSpPr>
        <p:spPr>
          <a:xfrm rot="-5400000">
            <a:off x="11716451" y="6382498"/>
            <a:ext cx="567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1a02968558c_1_1605"/>
          <p:cNvSpPr/>
          <p:nvPr/>
        </p:nvSpPr>
        <p:spPr>
          <a:xfrm>
            <a:off x="0" y="0"/>
            <a:ext cx="4533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" name="Google Shape;31;g1a02968558c_1_1605"/>
          <p:cNvSpPr txBox="1"/>
          <p:nvPr>
            <p:ph type="title"/>
          </p:nvPr>
        </p:nvSpPr>
        <p:spPr>
          <a:xfrm>
            <a:off x="847384" y="884981"/>
            <a:ext cx="10506300" cy="11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2" name="Google Shape;32;g1a02968558c_1_1605"/>
          <p:cNvSpPr/>
          <p:nvPr>
            <p:ph idx="2" type="pic"/>
          </p:nvPr>
        </p:nvSpPr>
        <p:spPr>
          <a:xfrm>
            <a:off x="846438" y="2090460"/>
            <a:ext cx="4729200" cy="3271800"/>
          </a:xfrm>
          <a:prstGeom prst="rect">
            <a:avLst/>
          </a:prstGeom>
          <a:solidFill>
            <a:srgbClr val="D9DEFA"/>
          </a:solidFill>
          <a:ln>
            <a:noFill/>
          </a:ln>
        </p:spPr>
      </p:sp>
      <p:sp>
        <p:nvSpPr>
          <p:cNvPr id="33" name="Google Shape;33;g1a02968558c_1_1605"/>
          <p:cNvSpPr txBox="1"/>
          <p:nvPr>
            <p:ph idx="1" type="body"/>
          </p:nvPr>
        </p:nvSpPr>
        <p:spPr>
          <a:xfrm>
            <a:off x="6978650" y="2087562"/>
            <a:ext cx="4375200" cy="3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8E8E8F"/>
              </a:buClr>
              <a:buSzPts val="2000"/>
              <a:buFont typeface="Avenir"/>
              <a:buNone/>
              <a:defRPr sz="2000">
                <a:solidFill>
                  <a:srgbClr val="8E8E8F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8E8E8F"/>
              </a:buClr>
              <a:buSzPts val="1800"/>
              <a:buFont typeface="Avenir"/>
              <a:buNone/>
              <a:defRPr sz="1800">
                <a:solidFill>
                  <a:srgbClr val="8E8E8F"/>
                </a:solidFill>
              </a:defRPr>
            </a:lvl3pPr>
            <a:lvl4pPr indent="-228600" lvl="3" marL="18288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8E8E8F"/>
              </a:buClr>
              <a:buSzPts val="1600"/>
              <a:buFont typeface="Avenir"/>
              <a:buNone/>
              <a:defRPr sz="1600">
                <a:solidFill>
                  <a:srgbClr val="8E8E8F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8E8E8F"/>
              </a:buClr>
              <a:buSzPts val="1600"/>
              <a:buFont typeface="Avenir"/>
              <a:buNone/>
              <a:defRPr sz="1600">
                <a:solidFill>
                  <a:srgbClr val="8E8E8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9pPr>
          </a:lstStyle>
          <a:p/>
        </p:txBody>
      </p:sp>
      <p:sp>
        <p:nvSpPr>
          <p:cNvPr id="34" name="Google Shape;34;g1a02968558c_1_1605"/>
          <p:cNvSpPr/>
          <p:nvPr/>
        </p:nvSpPr>
        <p:spPr>
          <a:xfrm>
            <a:off x="4992117" y="3601579"/>
            <a:ext cx="1325700" cy="1325700"/>
          </a:xfrm>
          <a:prstGeom prst="ellipse">
            <a:avLst/>
          </a:prstGeom>
          <a:solidFill>
            <a:schemeClr val="accent1">
              <a:alpha val="8823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" name="Google Shape;35;g1a02968558c_1_1605"/>
          <p:cNvSpPr txBox="1"/>
          <p:nvPr>
            <p:ph idx="11" type="ftr"/>
          </p:nvPr>
        </p:nvSpPr>
        <p:spPr>
          <a:xfrm rot="-5400000">
            <a:off x="8854452" y="2953569"/>
            <a:ext cx="6291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g1a02968558c_1_1605"/>
          <p:cNvSpPr txBox="1"/>
          <p:nvPr>
            <p:ph idx="12" type="sldNum"/>
          </p:nvPr>
        </p:nvSpPr>
        <p:spPr>
          <a:xfrm rot="-5400000">
            <a:off x="11716451" y="6382498"/>
            <a:ext cx="567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a02968558c_1_1620"/>
          <p:cNvSpPr txBox="1"/>
          <p:nvPr>
            <p:ph type="title"/>
          </p:nvPr>
        </p:nvSpPr>
        <p:spPr>
          <a:xfrm>
            <a:off x="850168" y="876301"/>
            <a:ext cx="101226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9" name="Google Shape;39;g1a02968558c_1_1620"/>
          <p:cNvSpPr txBox="1"/>
          <p:nvPr>
            <p:ph idx="1" type="body"/>
          </p:nvPr>
        </p:nvSpPr>
        <p:spPr>
          <a:xfrm>
            <a:off x="850168" y="1828800"/>
            <a:ext cx="101265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  <a:defRPr>
                <a:latin typeface="Avenir"/>
                <a:ea typeface="Avenir"/>
                <a:cs typeface="Avenir"/>
                <a:sym typeface="Avenir"/>
              </a:defRPr>
            </a:lvl1pPr>
            <a:lvl2pPr indent="-368300" lvl="1" marL="914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Char char="○"/>
              <a:defRPr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■"/>
              <a:defRPr>
                <a:latin typeface="Avenir"/>
                <a:ea typeface="Avenir"/>
                <a:cs typeface="Avenir"/>
                <a:sym typeface="Avenir"/>
              </a:defRPr>
            </a:lvl3pPr>
            <a:lvl4pPr indent="-342900" lvl="3" marL="18288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  <a:defRPr>
                <a:latin typeface="Avenir"/>
                <a:ea typeface="Avenir"/>
                <a:cs typeface="Avenir"/>
                <a:sym typeface="Avenir"/>
              </a:defRPr>
            </a:lvl4pPr>
            <a:lvl5pPr indent="-342900" lvl="4" marL="22860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○"/>
              <a:defRPr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40" name="Google Shape;40;g1a02968558c_1_1620"/>
          <p:cNvSpPr txBox="1"/>
          <p:nvPr>
            <p:ph idx="11" type="ftr"/>
          </p:nvPr>
        </p:nvSpPr>
        <p:spPr>
          <a:xfrm rot="-5400000">
            <a:off x="8854452" y="2953569"/>
            <a:ext cx="6291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g1a02968558c_1_1620"/>
          <p:cNvSpPr txBox="1"/>
          <p:nvPr>
            <p:ph idx="12" type="sldNum"/>
          </p:nvPr>
        </p:nvSpPr>
        <p:spPr>
          <a:xfrm rot="-5400000">
            <a:off x="11716451" y="6382498"/>
            <a:ext cx="567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1a02968558c_1_1625"/>
          <p:cNvSpPr txBox="1"/>
          <p:nvPr>
            <p:ph type="title"/>
          </p:nvPr>
        </p:nvSpPr>
        <p:spPr>
          <a:xfrm>
            <a:off x="846879" y="884902"/>
            <a:ext cx="4567200" cy="18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4" name="Google Shape;44;g1a02968558c_1_1625"/>
          <p:cNvSpPr txBox="1"/>
          <p:nvPr>
            <p:ph idx="1" type="body"/>
          </p:nvPr>
        </p:nvSpPr>
        <p:spPr>
          <a:xfrm>
            <a:off x="5572125" y="409576"/>
            <a:ext cx="5790000" cy="60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  <a:defRPr>
                <a:latin typeface="Avenir"/>
                <a:ea typeface="Avenir"/>
                <a:cs typeface="Avenir"/>
                <a:sym typeface="Avenir"/>
              </a:defRPr>
            </a:lvl1pPr>
            <a:lvl2pPr indent="-368300" lvl="1" marL="914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Char char="○"/>
              <a:defRPr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■"/>
              <a:defRPr>
                <a:latin typeface="Avenir"/>
                <a:ea typeface="Avenir"/>
                <a:cs typeface="Avenir"/>
                <a:sym typeface="Avenir"/>
              </a:defRPr>
            </a:lvl3pPr>
            <a:lvl4pPr indent="-342900" lvl="3" marL="18288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  <a:defRPr>
                <a:latin typeface="Avenir"/>
                <a:ea typeface="Avenir"/>
                <a:cs typeface="Avenir"/>
                <a:sym typeface="Avenir"/>
              </a:defRPr>
            </a:lvl4pPr>
            <a:lvl5pPr indent="-342900" lvl="4" marL="22860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○"/>
              <a:defRPr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descr="Man looking up at skyscrapers" id="45" name="Google Shape;45;g1a02968558c_1_1625"/>
          <p:cNvSpPr/>
          <p:nvPr/>
        </p:nvSpPr>
        <p:spPr>
          <a:xfrm rot="2328974">
            <a:off x="-534256" y="2897136"/>
            <a:ext cx="5664595" cy="5094226"/>
          </a:xfrm>
          <a:custGeom>
            <a:rect b="b" l="l" r="r" t="t"/>
            <a:pathLst>
              <a:path extrusionOk="0" h="5088743" w="5658498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6" name="Google Shape;46;g1a02968558c_1_1625"/>
          <p:cNvSpPr/>
          <p:nvPr/>
        </p:nvSpPr>
        <p:spPr>
          <a:xfrm>
            <a:off x="356461" y="2238899"/>
            <a:ext cx="1411500" cy="1411500"/>
          </a:xfrm>
          <a:prstGeom prst="ellipse">
            <a:avLst/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B31C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7" name="Google Shape;47;g1a02968558c_1_1625"/>
          <p:cNvSpPr txBox="1"/>
          <p:nvPr>
            <p:ph idx="11" type="ftr"/>
          </p:nvPr>
        </p:nvSpPr>
        <p:spPr>
          <a:xfrm rot="-5400000">
            <a:off x="8854452" y="2953569"/>
            <a:ext cx="6291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g1a02968558c_1_1625"/>
          <p:cNvSpPr txBox="1"/>
          <p:nvPr>
            <p:ph idx="12" type="sldNum"/>
          </p:nvPr>
        </p:nvSpPr>
        <p:spPr>
          <a:xfrm rot="-5400000">
            <a:off x="11716451" y="6382498"/>
            <a:ext cx="567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a02968558c_1_1632"/>
          <p:cNvSpPr txBox="1"/>
          <p:nvPr>
            <p:ph type="title"/>
          </p:nvPr>
        </p:nvSpPr>
        <p:spPr>
          <a:xfrm>
            <a:off x="847384" y="884982"/>
            <a:ext cx="5744400" cy="9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  <a:defRPr sz="36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51" name="Google Shape;51;g1a02968558c_1_1632"/>
          <p:cNvSpPr txBox="1"/>
          <p:nvPr>
            <p:ph idx="1" type="body"/>
          </p:nvPr>
        </p:nvSpPr>
        <p:spPr>
          <a:xfrm>
            <a:off x="852790" y="1864186"/>
            <a:ext cx="57534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Black"/>
              <a:buNone/>
              <a:defRPr b="1" i="0" sz="20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42900" lvl="1" marL="914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2" name="Google Shape;52;g1a02968558c_1_1632"/>
          <p:cNvSpPr txBox="1"/>
          <p:nvPr>
            <p:ph idx="2" type="body"/>
          </p:nvPr>
        </p:nvSpPr>
        <p:spPr>
          <a:xfrm>
            <a:off x="851805" y="2553205"/>
            <a:ext cx="5257800" cy="13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1pPr>
            <a:lvl2pPr indent="-342900" lvl="1" marL="914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g1a02968558c_1_1632"/>
          <p:cNvSpPr txBox="1"/>
          <p:nvPr>
            <p:ph idx="3" type="body"/>
          </p:nvPr>
        </p:nvSpPr>
        <p:spPr>
          <a:xfrm>
            <a:off x="852790" y="4057317"/>
            <a:ext cx="57534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Black"/>
              <a:buNone/>
              <a:defRPr b="1" i="0" sz="20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42900" lvl="1" marL="914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4" name="Google Shape;54;g1a02968558c_1_1632"/>
          <p:cNvSpPr txBox="1"/>
          <p:nvPr>
            <p:ph idx="4" type="body"/>
          </p:nvPr>
        </p:nvSpPr>
        <p:spPr>
          <a:xfrm>
            <a:off x="851805" y="4746336"/>
            <a:ext cx="5257800" cy="13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1pPr>
            <a:lvl2pPr indent="-342900" lvl="1" marL="914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5" name="Google Shape;55;g1a02968558c_1_1632"/>
          <p:cNvSpPr/>
          <p:nvPr/>
        </p:nvSpPr>
        <p:spPr>
          <a:xfrm>
            <a:off x="7793831" y="810843"/>
            <a:ext cx="3091200" cy="5598000"/>
          </a:xfrm>
          <a:prstGeom prst="rect">
            <a:avLst/>
          </a:prstGeom>
          <a:solidFill>
            <a:schemeClr val="accent1">
              <a:alpha val="9176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g1a02968558c_1_1632"/>
          <p:cNvSpPr/>
          <p:nvPr>
            <p:ph idx="5" type="pic"/>
          </p:nvPr>
        </p:nvSpPr>
        <p:spPr>
          <a:xfrm>
            <a:off x="7214510" y="1066373"/>
            <a:ext cx="2243100" cy="4929300"/>
          </a:xfrm>
          <a:prstGeom prst="rect">
            <a:avLst/>
          </a:prstGeom>
          <a:solidFill>
            <a:srgbClr val="D9DEFA"/>
          </a:solidFill>
          <a:ln>
            <a:noFill/>
          </a:ln>
        </p:spPr>
      </p:sp>
      <p:sp>
        <p:nvSpPr>
          <p:cNvPr id="57" name="Google Shape;57;g1a02968558c_1_1632"/>
          <p:cNvSpPr/>
          <p:nvPr>
            <p:ph idx="6" type="pic"/>
          </p:nvPr>
        </p:nvSpPr>
        <p:spPr>
          <a:xfrm>
            <a:off x="9791099" y="1066373"/>
            <a:ext cx="1672800" cy="2279100"/>
          </a:xfrm>
          <a:prstGeom prst="rect">
            <a:avLst/>
          </a:prstGeom>
          <a:solidFill>
            <a:srgbClr val="D9DEFA"/>
          </a:solidFill>
          <a:ln>
            <a:noFill/>
          </a:ln>
        </p:spPr>
      </p:sp>
      <p:sp>
        <p:nvSpPr>
          <p:cNvPr id="58" name="Google Shape;58;g1a02968558c_1_1632"/>
          <p:cNvSpPr/>
          <p:nvPr>
            <p:ph idx="7" type="pic"/>
          </p:nvPr>
        </p:nvSpPr>
        <p:spPr>
          <a:xfrm>
            <a:off x="9791099" y="3716568"/>
            <a:ext cx="1672800" cy="2279100"/>
          </a:xfrm>
          <a:prstGeom prst="rect">
            <a:avLst/>
          </a:prstGeom>
          <a:solidFill>
            <a:srgbClr val="D9DEFA"/>
          </a:solidFill>
          <a:ln>
            <a:noFill/>
          </a:ln>
        </p:spPr>
      </p:sp>
      <p:sp>
        <p:nvSpPr>
          <p:cNvPr id="59" name="Google Shape;59;g1a02968558c_1_1632"/>
          <p:cNvSpPr txBox="1"/>
          <p:nvPr>
            <p:ph idx="11" type="ftr"/>
          </p:nvPr>
        </p:nvSpPr>
        <p:spPr>
          <a:xfrm rot="-5400000">
            <a:off x="8854452" y="2953569"/>
            <a:ext cx="6291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g1a02968558c_1_1632"/>
          <p:cNvSpPr txBox="1"/>
          <p:nvPr>
            <p:ph idx="12" type="sldNum"/>
          </p:nvPr>
        </p:nvSpPr>
        <p:spPr>
          <a:xfrm rot="-5400000">
            <a:off x="11716451" y="6382498"/>
            <a:ext cx="567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a02968558c_1_1644"/>
          <p:cNvSpPr txBox="1"/>
          <p:nvPr>
            <p:ph type="title"/>
          </p:nvPr>
        </p:nvSpPr>
        <p:spPr>
          <a:xfrm>
            <a:off x="847384" y="884982"/>
            <a:ext cx="5744400" cy="9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  <a:defRPr sz="3600"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63" name="Google Shape;63;g1a02968558c_1_1644"/>
          <p:cNvSpPr txBox="1"/>
          <p:nvPr>
            <p:ph idx="1" type="body"/>
          </p:nvPr>
        </p:nvSpPr>
        <p:spPr>
          <a:xfrm>
            <a:off x="855915" y="2046038"/>
            <a:ext cx="4831200" cy="3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8E8E8F"/>
              </a:buClr>
              <a:buSzPts val="2000"/>
              <a:buFont typeface="Avenir"/>
              <a:buNone/>
              <a:defRPr sz="2000">
                <a:solidFill>
                  <a:srgbClr val="8E8E8F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8E8E8F"/>
              </a:buClr>
              <a:buSzPts val="1800"/>
              <a:buFont typeface="Avenir"/>
              <a:buNone/>
              <a:defRPr sz="1800">
                <a:solidFill>
                  <a:srgbClr val="8E8E8F"/>
                </a:solidFill>
              </a:defRPr>
            </a:lvl3pPr>
            <a:lvl4pPr indent="-228600" lvl="3" marL="18288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8E8E8F"/>
              </a:buClr>
              <a:buSzPts val="1600"/>
              <a:buFont typeface="Avenir"/>
              <a:buNone/>
              <a:defRPr sz="1600">
                <a:solidFill>
                  <a:srgbClr val="8E8E8F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8E8E8F"/>
              </a:buClr>
              <a:buSzPts val="1600"/>
              <a:buFont typeface="Avenir"/>
              <a:buNone/>
              <a:defRPr sz="1600">
                <a:solidFill>
                  <a:srgbClr val="8E8E8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9pPr>
          </a:lstStyle>
          <a:p/>
        </p:txBody>
      </p:sp>
      <p:sp>
        <p:nvSpPr>
          <p:cNvPr id="64" name="Google Shape;64;g1a02968558c_1_1644"/>
          <p:cNvSpPr/>
          <p:nvPr>
            <p:ph idx="2" type="pic"/>
          </p:nvPr>
        </p:nvSpPr>
        <p:spPr>
          <a:xfrm>
            <a:off x="7868966" y="1112838"/>
            <a:ext cx="3475500" cy="4975200"/>
          </a:xfrm>
          <a:prstGeom prst="rect">
            <a:avLst/>
          </a:prstGeom>
          <a:solidFill>
            <a:srgbClr val="D9DEFA"/>
          </a:solidFill>
          <a:ln>
            <a:noFill/>
          </a:ln>
        </p:spPr>
      </p:sp>
      <p:sp>
        <p:nvSpPr>
          <p:cNvPr id="65" name="Google Shape;65;g1a02968558c_1_1644"/>
          <p:cNvSpPr/>
          <p:nvPr>
            <p:ph idx="3" type="body"/>
          </p:nvPr>
        </p:nvSpPr>
        <p:spPr>
          <a:xfrm>
            <a:off x="7010733" y="2803273"/>
            <a:ext cx="2121300" cy="2121300"/>
          </a:xfrm>
          <a:prstGeom prst="ellipse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4765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00"/>
              <a:buFont typeface="Avenir"/>
              <a:buChar char="●"/>
              <a:defRPr sz="3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66" name="Google Shape;66;g1a02968558c_1_1644"/>
          <p:cNvSpPr txBox="1"/>
          <p:nvPr>
            <p:ph idx="4" type="body"/>
          </p:nvPr>
        </p:nvSpPr>
        <p:spPr>
          <a:xfrm>
            <a:off x="11258537" y="4711495"/>
            <a:ext cx="192000" cy="1033200"/>
          </a:xfrm>
          <a:prstGeom prst="rect">
            <a:avLst/>
          </a:prstGeom>
          <a:solidFill>
            <a:schemeClr val="accent1">
              <a:alpha val="81960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4765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00"/>
              <a:buFont typeface="Avenir"/>
              <a:buChar char="●"/>
              <a:defRPr sz="3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67" name="Google Shape;67;g1a02968558c_1_1644"/>
          <p:cNvSpPr txBox="1"/>
          <p:nvPr>
            <p:ph idx="11" type="ftr"/>
          </p:nvPr>
        </p:nvSpPr>
        <p:spPr>
          <a:xfrm rot="-5400000">
            <a:off x="8854452" y="2953569"/>
            <a:ext cx="6291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g1a02968558c_1_1644"/>
          <p:cNvSpPr txBox="1"/>
          <p:nvPr>
            <p:ph idx="12" type="sldNum"/>
          </p:nvPr>
        </p:nvSpPr>
        <p:spPr>
          <a:xfrm rot="-5400000">
            <a:off x="11716451" y="6382498"/>
            <a:ext cx="567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wo Content" type="twoObj">
  <p:cSld name="TWO_OBJECT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70" name="Google Shape;70;g1a02968558c_1_16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7" cy="685621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g1a02968558c_1_1652"/>
          <p:cNvSpPr txBox="1"/>
          <p:nvPr>
            <p:ph type="title"/>
          </p:nvPr>
        </p:nvSpPr>
        <p:spPr>
          <a:xfrm>
            <a:off x="846438" y="409576"/>
            <a:ext cx="109728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72" name="Google Shape;72;g1a02968558c_1_1652"/>
          <p:cNvSpPr txBox="1"/>
          <p:nvPr>
            <p:ph idx="1" type="body"/>
          </p:nvPr>
        </p:nvSpPr>
        <p:spPr>
          <a:xfrm>
            <a:off x="685802" y="2142067"/>
            <a:ext cx="4995300" cy="3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73" name="Google Shape;73;g1a02968558c_1_1652"/>
          <p:cNvSpPr txBox="1"/>
          <p:nvPr>
            <p:ph idx="2" type="body"/>
          </p:nvPr>
        </p:nvSpPr>
        <p:spPr>
          <a:xfrm>
            <a:off x="5821895" y="2142067"/>
            <a:ext cx="4995300" cy="3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74" name="Google Shape;74;g1a02968558c_1_1652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75" name="Google Shape;75;g1a02968558c_1_1652"/>
          <p:cNvSpPr txBox="1"/>
          <p:nvPr>
            <p:ph idx="11" type="ftr"/>
          </p:nvPr>
        </p:nvSpPr>
        <p:spPr>
          <a:xfrm rot="-5400000">
            <a:off x="8854452" y="2953569"/>
            <a:ext cx="6291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g1a02968558c_1_1652"/>
          <p:cNvSpPr txBox="1"/>
          <p:nvPr>
            <p:ph idx="12" type="sldNum"/>
          </p:nvPr>
        </p:nvSpPr>
        <p:spPr>
          <a:xfrm rot="-5400000">
            <a:off x="11716451" y="6382498"/>
            <a:ext cx="567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a02968558c_1_1546"/>
          <p:cNvSpPr txBox="1"/>
          <p:nvPr>
            <p:ph type="title"/>
          </p:nvPr>
        </p:nvSpPr>
        <p:spPr>
          <a:xfrm>
            <a:off x="415600" y="593367"/>
            <a:ext cx="113607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ld Standard TT"/>
              <a:buNone/>
              <a:defRPr b="0" i="0" sz="4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ld Standard TT"/>
              <a:buNone/>
              <a:defRPr b="0" i="0" sz="4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ld Standard TT"/>
              <a:buNone/>
              <a:defRPr b="0" i="0" sz="4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ld Standard TT"/>
              <a:buNone/>
              <a:defRPr b="0" i="0" sz="4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ld Standard TT"/>
              <a:buNone/>
              <a:defRPr b="0" i="0" sz="4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ld Standard TT"/>
              <a:buNone/>
              <a:defRPr b="0" i="0" sz="4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ld Standard TT"/>
              <a:buNone/>
              <a:defRPr b="0" i="0" sz="4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ld Standard TT"/>
              <a:buNone/>
              <a:defRPr b="0" i="0" sz="4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ld Standard TT"/>
              <a:buNone/>
              <a:defRPr b="0" i="0" sz="4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11" name="Google Shape;11;g1a02968558c_1_1546"/>
          <p:cNvSpPr txBox="1"/>
          <p:nvPr>
            <p:ph idx="1" type="body"/>
          </p:nvPr>
        </p:nvSpPr>
        <p:spPr>
          <a:xfrm>
            <a:off x="415600" y="1562133"/>
            <a:ext cx="11360700" cy="45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Char char="●"/>
              <a:defRPr b="0" i="0" sz="2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ld Standard TT"/>
              <a:buChar char="○"/>
              <a:defRPr b="0" i="0" sz="19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ld Standard TT"/>
              <a:buChar char="■"/>
              <a:defRPr b="0" i="0" sz="19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ld Standard TT"/>
              <a:buChar char="●"/>
              <a:defRPr b="0" i="0" sz="19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ld Standard TT"/>
              <a:buChar char="○"/>
              <a:defRPr b="0" i="0" sz="19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ld Standard TT"/>
              <a:buChar char="■"/>
              <a:defRPr b="0" i="0" sz="19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ld Standard TT"/>
              <a:buChar char="●"/>
              <a:defRPr b="0" i="0" sz="19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ld Standard TT"/>
              <a:buChar char="○"/>
              <a:defRPr b="0" i="0" sz="19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ld Standard TT"/>
              <a:buChar char="■"/>
              <a:defRPr b="0" i="0" sz="19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12" name="Google Shape;12;g1a02968558c_1_154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"/>
          <p:cNvSpPr txBox="1"/>
          <p:nvPr>
            <p:ph type="ctrTitle"/>
          </p:nvPr>
        </p:nvSpPr>
        <p:spPr>
          <a:xfrm>
            <a:off x="258624" y="1715240"/>
            <a:ext cx="5850600" cy="3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Cambria"/>
              <a:buNone/>
            </a:pPr>
            <a:r>
              <a:rPr b="1" lang="en-US" sz="48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HEART DISEASE PREDICTION USING SEVERAL CLASSIFICATION MODELS</a:t>
            </a:r>
            <a:endParaRPr b="1" sz="48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7" name="Google Shape;137;p1"/>
          <p:cNvSpPr txBox="1"/>
          <p:nvPr>
            <p:ph idx="1" type="subTitle"/>
          </p:nvPr>
        </p:nvSpPr>
        <p:spPr>
          <a:xfrm>
            <a:off x="-6" y="206360"/>
            <a:ext cx="83400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</a:pPr>
            <a:r>
              <a:rPr lang="en-US"/>
              <a:t>				                  CS 513 - B 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2400"/>
              <a:buFont typeface="Avenir"/>
              <a:buNone/>
            </a:pPr>
            <a:r>
              <a:rPr lang="en-US"/>
              <a:t>KNOWLEDGE DISCOVERY AND DATA MINING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a45b8ff742_0_2"/>
          <p:cNvSpPr txBox="1"/>
          <p:nvPr>
            <p:ph type="title"/>
          </p:nvPr>
        </p:nvSpPr>
        <p:spPr>
          <a:xfrm>
            <a:off x="850200" y="-1"/>
            <a:ext cx="10122600" cy="12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</a:pPr>
            <a:r>
              <a:rPr lang="en-US"/>
              <a:t>ALERTS ON FEATURES</a:t>
            </a:r>
            <a:endParaRPr/>
          </a:p>
        </p:txBody>
      </p:sp>
      <p:sp>
        <p:nvSpPr>
          <p:cNvPr id="204" name="Google Shape;204;g1a45b8ff742_0_2"/>
          <p:cNvSpPr txBox="1"/>
          <p:nvPr>
            <p:ph idx="12" type="sldNum"/>
          </p:nvPr>
        </p:nvSpPr>
        <p:spPr>
          <a:xfrm rot="-5400000">
            <a:off x="11716451" y="6382498"/>
            <a:ext cx="567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5" name="Google Shape;205;g1a45b8ff742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4375" y="1202476"/>
            <a:ext cx="9483245" cy="535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"/>
          <p:cNvSpPr txBox="1"/>
          <p:nvPr>
            <p:ph type="title"/>
          </p:nvPr>
        </p:nvSpPr>
        <p:spPr>
          <a:xfrm>
            <a:off x="838200" y="-1"/>
            <a:ext cx="10122600" cy="13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</a:pPr>
            <a:r>
              <a:rPr lang="en-US"/>
              <a:t>PREPROCESSING</a:t>
            </a:r>
            <a:endParaRPr/>
          </a:p>
        </p:txBody>
      </p:sp>
      <p:sp>
        <p:nvSpPr>
          <p:cNvPr id="211" name="Google Shape;211;p6"/>
          <p:cNvSpPr txBox="1"/>
          <p:nvPr>
            <p:ph idx="12" type="sldNum"/>
          </p:nvPr>
        </p:nvSpPr>
        <p:spPr>
          <a:xfrm rot="-5400000">
            <a:off x="11716511" y="6382510"/>
            <a:ext cx="566928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12" name="Google Shape;212;p6"/>
          <p:cNvSpPr txBox="1"/>
          <p:nvPr>
            <p:ph idx="1" type="body"/>
          </p:nvPr>
        </p:nvSpPr>
        <p:spPr>
          <a:xfrm>
            <a:off x="850168" y="1828800"/>
            <a:ext cx="1012636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ld Standard TT"/>
              <a:buChar char="●"/>
            </a:pPr>
            <a:r>
              <a:rPr lang="en-US" sz="2200">
                <a:latin typeface="Old Standard TT"/>
                <a:ea typeface="Old Standard TT"/>
                <a:cs typeface="Old Standard TT"/>
                <a:sym typeface="Old Standard TT"/>
              </a:rPr>
              <a:t>The feature prevalentHyp was removed from the training and testing datasets because it had a high correlation with the sysBP and diaBP feature </a:t>
            </a:r>
            <a:endParaRPr sz="2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ld Standard TT"/>
              <a:buChar char="●"/>
            </a:pPr>
            <a:r>
              <a:rPr lang="en-US" sz="2200">
                <a:latin typeface="Old Standard TT"/>
                <a:ea typeface="Old Standard TT"/>
                <a:cs typeface="Old Standard TT"/>
                <a:sym typeface="Old Standard TT"/>
              </a:rPr>
              <a:t>Because currentSmoker had a strong correlation with the cigsPerDay feature, they were taken out of the training and testing datasets.</a:t>
            </a:r>
            <a:endParaRPr sz="2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ld Standard TT"/>
              <a:buChar char="●"/>
            </a:pPr>
            <a:r>
              <a:rPr lang="en-US" sz="2200">
                <a:latin typeface="Old Standard TT"/>
                <a:ea typeface="Old Standard TT"/>
                <a:cs typeface="Old Standard TT"/>
                <a:sym typeface="Old Standard TT"/>
              </a:rPr>
              <a:t>The missing values were replaced with the mode of the feature set and min-max scaler was used to normalize the rest of the features in the dataset.</a:t>
            </a:r>
            <a:endParaRPr sz="2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ld Standard TT"/>
              <a:buChar char="●"/>
            </a:pPr>
            <a:r>
              <a:rPr lang="en-US" sz="2200">
                <a:latin typeface="Old Standard TT"/>
                <a:ea typeface="Old Standard TT"/>
                <a:cs typeface="Old Standard TT"/>
                <a:sym typeface="Old Standard TT"/>
              </a:rPr>
              <a:t>The dataset contained bias. So, to balance the training dataset we used SMOTETomek.</a:t>
            </a:r>
            <a:endParaRPr sz="2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9f0f982ac5_0_18"/>
          <p:cNvSpPr txBox="1"/>
          <p:nvPr>
            <p:ph type="title"/>
          </p:nvPr>
        </p:nvSpPr>
        <p:spPr>
          <a:xfrm>
            <a:off x="850175" y="0"/>
            <a:ext cx="101226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MODEL BUILDING</a:t>
            </a:r>
            <a:endParaRPr/>
          </a:p>
        </p:txBody>
      </p:sp>
      <p:sp>
        <p:nvSpPr>
          <p:cNvPr id="219" name="Google Shape;219;g19f0f982ac5_0_18"/>
          <p:cNvSpPr txBox="1"/>
          <p:nvPr>
            <p:ph idx="1" type="body"/>
          </p:nvPr>
        </p:nvSpPr>
        <p:spPr>
          <a:xfrm>
            <a:off x="473550" y="716100"/>
            <a:ext cx="11258400" cy="44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ld Standard TT"/>
              <a:buChar char="●"/>
            </a:pPr>
            <a:r>
              <a:rPr lang="en-US" sz="2200">
                <a:latin typeface="Old Standard TT"/>
                <a:ea typeface="Old Standard TT"/>
                <a:cs typeface="Old Standard TT"/>
                <a:sym typeface="Old Standard TT"/>
              </a:rPr>
              <a:t>We used the features [ </a:t>
            </a:r>
            <a:r>
              <a:rPr b="1" lang="en-US" sz="2200">
                <a:latin typeface="Old Standard TT"/>
                <a:ea typeface="Old Standard TT"/>
                <a:cs typeface="Old Standard TT"/>
                <a:sym typeface="Old Standard TT"/>
              </a:rPr>
              <a:t>'male', 'age', 'education', 'cigsPerDay', 'BPMeds', 'prevalentStroke', 'diabetes', 'totChol', 'sysBP', 'diaBP', 'BMI', 'heartRate', 'glucose', 'TenYearCHD'</a:t>
            </a:r>
            <a:r>
              <a:rPr lang="en-US" sz="2200">
                <a:latin typeface="Old Standard TT"/>
                <a:ea typeface="Old Standard TT"/>
                <a:cs typeface="Old Standard TT"/>
                <a:sym typeface="Old Standard TT"/>
              </a:rPr>
              <a:t>] for training the model.</a:t>
            </a:r>
            <a:endParaRPr sz="2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ld Standard TT"/>
              <a:buChar char="●"/>
            </a:pPr>
            <a:r>
              <a:rPr lang="en-US" sz="2200">
                <a:latin typeface="Old Standard TT"/>
                <a:ea typeface="Old Standard TT"/>
                <a:cs typeface="Old Standard TT"/>
                <a:sym typeface="Old Standard TT"/>
              </a:rPr>
              <a:t>Our target feature is </a:t>
            </a:r>
            <a:r>
              <a:rPr b="1" lang="en-US" sz="2200">
                <a:latin typeface="Old Standard TT"/>
                <a:ea typeface="Old Standard TT"/>
                <a:cs typeface="Old Standard TT"/>
                <a:sym typeface="Old Standard TT"/>
              </a:rPr>
              <a:t>'TenYearCHD'</a:t>
            </a:r>
            <a:r>
              <a:rPr lang="en-US" sz="2200">
                <a:latin typeface="Old Standard TT"/>
                <a:ea typeface="Old Standard TT"/>
                <a:cs typeface="Old Standard TT"/>
                <a:sym typeface="Old Standard TT"/>
              </a:rPr>
              <a:t>.</a:t>
            </a:r>
            <a:endParaRPr sz="2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ld Standard TT"/>
              <a:buChar char="●"/>
            </a:pPr>
            <a:r>
              <a:rPr lang="en-US" sz="2200">
                <a:latin typeface="Old Standard TT"/>
                <a:ea typeface="Old Standard TT"/>
                <a:cs typeface="Old Standard TT"/>
                <a:sym typeface="Old Standard TT"/>
              </a:rPr>
              <a:t>The training and testing datasets were divided </a:t>
            </a:r>
            <a:r>
              <a:rPr b="1" lang="en-US" sz="2200">
                <a:latin typeface="Old Standard TT"/>
                <a:ea typeface="Old Standard TT"/>
                <a:cs typeface="Old Standard TT"/>
                <a:sym typeface="Old Standard TT"/>
              </a:rPr>
              <a:t>80:20</a:t>
            </a:r>
            <a:r>
              <a:rPr lang="en-US" sz="2200">
                <a:latin typeface="Old Standard TT"/>
                <a:ea typeface="Old Standard TT"/>
                <a:cs typeface="Old Standard TT"/>
                <a:sym typeface="Old Standard TT"/>
              </a:rPr>
              <a:t> from the normalized and imputed data.</a:t>
            </a:r>
            <a:endParaRPr sz="2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ld Standard TT"/>
              <a:buChar char="●"/>
            </a:pPr>
            <a:r>
              <a:rPr lang="en-US" sz="2200">
                <a:latin typeface="Old Standard TT"/>
                <a:ea typeface="Old Standard TT"/>
                <a:cs typeface="Old Standard TT"/>
                <a:sym typeface="Old Standard TT"/>
              </a:rPr>
              <a:t>We used </a:t>
            </a:r>
            <a:r>
              <a:rPr b="1" lang="en-US" sz="2200">
                <a:latin typeface="Old Standard TT"/>
                <a:ea typeface="Old Standard TT"/>
                <a:cs typeface="Old Standard TT"/>
                <a:sym typeface="Old Standard TT"/>
              </a:rPr>
              <a:t>k-fold cross validation</a:t>
            </a:r>
            <a:r>
              <a:rPr lang="en-US" sz="2200">
                <a:latin typeface="Old Standard TT"/>
                <a:ea typeface="Old Standard TT"/>
                <a:cs typeface="Old Standard TT"/>
                <a:sym typeface="Old Standard TT"/>
              </a:rPr>
              <a:t> to validate the model against the validation dataset.</a:t>
            </a:r>
            <a:endParaRPr sz="2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20" name="Google Shape;220;g19f0f982ac5_0_18"/>
          <p:cNvSpPr txBox="1"/>
          <p:nvPr>
            <p:ph idx="12" type="sldNum"/>
          </p:nvPr>
        </p:nvSpPr>
        <p:spPr>
          <a:xfrm rot="-5400000">
            <a:off x="11716451" y="6382498"/>
            <a:ext cx="567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9"/>
          <p:cNvSpPr txBox="1"/>
          <p:nvPr>
            <p:ph type="title"/>
          </p:nvPr>
        </p:nvSpPr>
        <p:spPr>
          <a:xfrm>
            <a:off x="587456" y="451678"/>
            <a:ext cx="5862084" cy="1877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</a:pPr>
            <a:r>
              <a:rPr lang="en-US"/>
              <a:t>CLASSIFICATION ALGORITHMS</a:t>
            </a:r>
            <a:endParaRPr/>
          </a:p>
        </p:txBody>
      </p:sp>
      <p:graphicFrame>
        <p:nvGraphicFramePr>
          <p:cNvPr id="226" name="Google Shape;226;p9"/>
          <p:cNvGraphicFramePr/>
          <p:nvPr/>
        </p:nvGraphicFramePr>
        <p:xfrm>
          <a:off x="5572125" y="4095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{BCF85BCD-E89F-4340-974E-9686352C9FF1}</a:tableStyleId>
              </a:tblPr>
              <a:tblGrid>
                <a:gridCol w="1900250"/>
                <a:gridCol w="3961825"/>
              </a:tblGrid>
              <a:tr h="2692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i="0" sz="18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  <a:p>
                      <a:pPr indent="-3556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Old Standard TT"/>
                        <a:buChar char="●"/>
                      </a:pPr>
                      <a:r>
                        <a:rPr lang="en-US" sz="2000" u="none" cap="none" strike="noStrike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Logistic Regression</a:t>
                      </a:r>
                      <a:endParaRPr sz="2000" u="none" cap="none" strike="noStrike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  <a:p>
                      <a:pPr indent="-3556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Old Standard TT"/>
                        <a:buChar char="●"/>
                      </a:pPr>
                      <a:r>
                        <a:rPr lang="en-US" sz="2000" u="none" cap="none" strike="noStrike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Naive Bayes</a:t>
                      </a:r>
                      <a:endParaRPr sz="2000" u="none" cap="none" strike="noStrike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  <a:p>
                      <a:pPr indent="-3556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Old Standard TT"/>
                        <a:buChar char="●"/>
                      </a:pPr>
                      <a:r>
                        <a:rPr lang="en-US" sz="2000" u="none" cap="none" strike="noStrike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Random Forest </a:t>
                      </a:r>
                      <a:endParaRPr sz="2000" u="none" cap="none" strike="noStrike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  <a:p>
                      <a:pPr indent="-3556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Old Standard TT"/>
                        <a:buChar char="●"/>
                      </a:pPr>
                      <a:r>
                        <a:rPr lang="en-US" sz="2000" u="none" cap="none" strike="noStrike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Extreme Gradient Boost</a:t>
                      </a:r>
                      <a:endParaRPr sz="2000" u="none" cap="none" strike="noStrike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  <a:p>
                      <a:pPr indent="-3556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Old Standard TT"/>
                        <a:buChar char="●"/>
                      </a:pPr>
                      <a:r>
                        <a:rPr lang="en-US" sz="2000" u="none" cap="none" strike="noStrike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KNeighbors</a:t>
                      </a:r>
                      <a:endParaRPr sz="2000" u="none" cap="none" strike="noStrike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  <a:p>
                      <a:pPr indent="-3556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Old Standard TT"/>
                        <a:buChar char="●"/>
                      </a:pPr>
                      <a:r>
                        <a:rPr lang="en-US" sz="2000" u="none" cap="none" strike="noStrike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Decision Tree</a:t>
                      </a:r>
                      <a:endParaRPr sz="2000" u="none" cap="none" strike="noStrike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  <a:p>
                      <a:pPr indent="-3556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Old Standard TT"/>
                        <a:buChar char="●"/>
                      </a:pPr>
                      <a:r>
                        <a:rPr lang="en-US" sz="2000" u="none" cap="none" strike="noStrike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Support Vector Classifier</a:t>
                      </a:r>
                      <a:endParaRPr sz="2000" u="none" cap="none" strike="noStrike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i="0" sz="18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45725" marB="45725" marR="91450" marL="91450" anchor="ctr"/>
                </a:tc>
              </a:tr>
              <a:tr h="340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i="0" sz="18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venir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</a:tr>
              <a:tr h="340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i="0" sz="18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venir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</a:tr>
              <a:tr h="340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i="0" sz="18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venir"/>
                        <a:buNone/>
                      </a:pPr>
                      <a:r>
                        <a:t/>
                      </a:r>
                      <a:endParaRPr b="1" i="0" sz="18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45725" marB="45725" marR="91450" marL="91450" anchor="ctr"/>
                </a:tc>
              </a:tr>
              <a:tr h="340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i="0" sz="18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venir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227" name="Google Shape;227;p9"/>
          <p:cNvSpPr txBox="1"/>
          <p:nvPr>
            <p:ph idx="12" type="sldNum"/>
          </p:nvPr>
        </p:nvSpPr>
        <p:spPr>
          <a:xfrm rot="-5400000">
            <a:off x="11716511" y="6382510"/>
            <a:ext cx="566928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8" name="Google Shape;228;p9"/>
          <p:cNvCxnSpPr/>
          <p:nvPr/>
        </p:nvCxnSpPr>
        <p:spPr>
          <a:xfrm>
            <a:off x="7152640" y="381000"/>
            <a:ext cx="0" cy="6038848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29" name="Google Shape;229;p9"/>
          <p:cNvSpPr/>
          <p:nvPr/>
        </p:nvSpPr>
        <p:spPr>
          <a:xfrm>
            <a:off x="7051405" y="913958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9"/>
          <p:cNvSpPr/>
          <p:nvPr/>
        </p:nvSpPr>
        <p:spPr>
          <a:xfrm>
            <a:off x="7051405" y="2096896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9"/>
          <p:cNvSpPr/>
          <p:nvPr/>
        </p:nvSpPr>
        <p:spPr>
          <a:xfrm>
            <a:off x="7051405" y="3279834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2" name="Google Shape;232;p9"/>
          <p:cNvSpPr/>
          <p:nvPr/>
        </p:nvSpPr>
        <p:spPr>
          <a:xfrm>
            <a:off x="7051405" y="4462772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9"/>
          <p:cNvSpPr/>
          <p:nvPr/>
        </p:nvSpPr>
        <p:spPr>
          <a:xfrm>
            <a:off x="7051405" y="5645710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0"/>
          <p:cNvSpPr txBox="1"/>
          <p:nvPr>
            <p:ph type="title"/>
          </p:nvPr>
        </p:nvSpPr>
        <p:spPr>
          <a:xfrm>
            <a:off x="720859" y="290282"/>
            <a:ext cx="5744400" cy="9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</a:pPr>
            <a:r>
              <a:rPr lang="en-US"/>
              <a:t>LOGISTIC REGRESSION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</a:pPr>
            <a:r>
              <a:t/>
            </a:r>
            <a:endParaRPr/>
          </a:p>
        </p:txBody>
      </p:sp>
      <p:sp>
        <p:nvSpPr>
          <p:cNvPr id="239" name="Google Shape;239;p10"/>
          <p:cNvSpPr txBox="1"/>
          <p:nvPr>
            <p:ph idx="12" type="sldNum"/>
          </p:nvPr>
        </p:nvSpPr>
        <p:spPr>
          <a:xfrm rot="-5400000">
            <a:off x="11716511" y="6382510"/>
            <a:ext cx="566928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12</a:t>
            </a:r>
            <a:endParaRPr/>
          </a:p>
        </p:txBody>
      </p:sp>
      <p:sp>
        <p:nvSpPr>
          <p:cNvPr id="240" name="Google Shape;240;p10"/>
          <p:cNvSpPr txBox="1"/>
          <p:nvPr/>
        </p:nvSpPr>
        <p:spPr>
          <a:xfrm>
            <a:off x="8158650" y="5439075"/>
            <a:ext cx="3363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Confusion Matrix</a:t>
            </a:r>
            <a:endParaRPr b="0" i="0" sz="2300" u="none" cap="none" strike="noStrike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41" name="Google Shape;24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138" y="1421863"/>
            <a:ext cx="6391275" cy="35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75275" y="1422700"/>
            <a:ext cx="4932675" cy="351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/>
          <p:nvPr>
            <p:ph type="title"/>
          </p:nvPr>
        </p:nvSpPr>
        <p:spPr>
          <a:xfrm>
            <a:off x="838210" y="296686"/>
            <a:ext cx="64677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</a:pPr>
            <a:r>
              <a:rPr lang="en-US">
                <a:latin typeface="Old Standard TT"/>
                <a:ea typeface="Old Standard TT"/>
                <a:cs typeface="Old Standard TT"/>
                <a:sym typeface="Old Standard TT"/>
              </a:rPr>
              <a:t>NAIVE BAYES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48" name="Google Shape;248;p19"/>
          <p:cNvSpPr/>
          <p:nvPr>
            <p:ph idx="3" type="body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7450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300"/>
              <a:buFont typeface="Avenir"/>
              <a:buNone/>
            </a:pPr>
            <a:r>
              <a:t/>
            </a:r>
            <a:endParaRPr/>
          </a:p>
        </p:txBody>
      </p:sp>
      <p:sp>
        <p:nvSpPr>
          <p:cNvPr id="249" name="Google Shape;249;p19"/>
          <p:cNvSpPr txBox="1"/>
          <p:nvPr>
            <p:ph idx="4" type="body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1568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300"/>
              <a:buFont typeface="Avenir"/>
              <a:buNone/>
            </a:pPr>
            <a:r>
              <a:t/>
            </a:r>
            <a:endParaRPr/>
          </a:p>
        </p:txBody>
      </p:sp>
      <p:sp>
        <p:nvSpPr>
          <p:cNvPr id="250" name="Google Shape;250;p19"/>
          <p:cNvSpPr txBox="1"/>
          <p:nvPr>
            <p:ph idx="12" type="sldNum"/>
          </p:nvPr>
        </p:nvSpPr>
        <p:spPr>
          <a:xfrm rot="-5400000">
            <a:off x="11716511" y="6382510"/>
            <a:ext cx="566928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51" name="Google Shape;251;p19"/>
          <p:cNvSpPr txBox="1"/>
          <p:nvPr/>
        </p:nvSpPr>
        <p:spPr>
          <a:xfrm>
            <a:off x="8368850" y="5071250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Confusion Matrix</a:t>
            </a:r>
            <a:endParaRPr b="0" i="0" sz="2300" u="none" cap="none" strike="noStrike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52" name="Google Shape;25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000" y="1334061"/>
            <a:ext cx="6524625" cy="356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68200" y="1334050"/>
            <a:ext cx="4739750" cy="35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7"/>
          <p:cNvSpPr txBox="1"/>
          <p:nvPr>
            <p:ph type="title"/>
          </p:nvPr>
        </p:nvSpPr>
        <p:spPr>
          <a:xfrm>
            <a:off x="776276" y="402175"/>
            <a:ext cx="6234300" cy="14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</a:pPr>
            <a:r>
              <a:rPr lang="en-US">
                <a:latin typeface="Old Standard TT"/>
                <a:ea typeface="Old Standard TT"/>
                <a:cs typeface="Old Standard TT"/>
                <a:sym typeface="Old Standard TT"/>
              </a:rPr>
              <a:t>RANDOM FOREST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59" name="Google Shape;259;p17"/>
          <p:cNvSpPr/>
          <p:nvPr>
            <p:ph idx="3" type="body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7450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300"/>
              <a:buFont typeface="Avenir"/>
              <a:buNone/>
            </a:pPr>
            <a:r>
              <a:t/>
            </a:r>
            <a:endParaRPr/>
          </a:p>
        </p:txBody>
      </p:sp>
      <p:sp>
        <p:nvSpPr>
          <p:cNvPr id="260" name="Google Shape;260;p17"/>
          <p:cNvSpPr txBox="1"/>
          <p:nvPr>
            <p:ph idx="4" type="body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1568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300"/>
              <a:buFont typeface="Avenir"/>
              <a:buNone/>
            </a:pPr>
            <a:r>
              <a:t/>
            </a:r>
            <a:endParaRPr/>
          </a:p>
        </p:txBody>
      </p:sp>
      <p:sp>
        <p:nvSpPr>
          <p:cNvPr id="261" name="Google Shape;261;p17"/>
          <p:cNvSpPr txBox="1"/>
          <p:nvPr>
            <p:ph idx="12" type="sldNum"/>
          </p:nvPr>
        </p:nvSpPr>
        <p:spPr>
          <a:xfrm rot="-5400000">
            <a:off x="11716511" y="6382510"/>
            <a:ext cx="566928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62" name="Google Shape;262;p17"/>
          <p:cNvSpPr txBox="1"/>
          <p:nvPr/>
        </p:nvSpPr>
        <p:spPr>
          <a:xfrm>
            <a:off x="8258525" y="5452225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 Confusion Matrix</a:t>
            </a:r>
            <a:endParaRPr b="0" i="0" sz="2300" u="none" cap="none" strike="noStrike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63" name="Google Shape;26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050" y="1495426"/>
            <a:ext cx="6486525" cy="386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20950" y="1495425"/>
            <a:ext cx="3987000" cy="38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a42dbfdab0_2_9"/>
          <p:cNvSpPr txBox="1"/>
          <p:nvPr>
            <p:ph type="title"/>
          </p:nvPr>
        </p:nvSpPr>
        <p:spPr>
          <a:xfrm>
            <a:off x="847375" y="884975"/>
            <a:ext cx="6772500" cy="9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</a:pPr>
            <a:r>
              <a:rPr lang="en-US">
                <a:latin typeface="Old Standard TT"/>
                <a:ea typeface="Old Standard TT"/>
                <a:cs typeface="Old Standard TT"/>
                <a:sym typeface="Old Standard TT"/>
              </a:rPr>
              <a:t>EXTREME GRADIENT BOOST</a:t>
            </a:r>
            <a:endParaRPr/>
          </a:p>
        </p:txBody>
      </p:sp>
      <p:sp>
        <p:nvSpPr>
          <p:cNvPr id="271" name="Google Shape;271;g1a42dbfdab0_2_9"/>
          <p:cNvSpPr/>
          <p:nvPr>
            <p:ph idx="3" type="body"/>
          </p:nvPr>
        </p:nvSpPr>
        <p:spPr>
          <a:xfrm>
            <a:off x="7010733" y="2803273"/>
            <a:ext cx="2121300" cy="2121300"/>
          </a:xfrm>
          <a:prstGeom prst="ellipse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"/>
              <a:buNone/>
            </a:pPr>
            <a:r>
              <a:t/>
            </a:r>
            <a:endParaRPr/>
          </a:p>
        </p:txBody>
      </p:sp>
      <p:sp>
        <p:nvSpPr>
          <p:cNvPr id="272" name="Google Shape;272;g1a42dbfdab0_2_9"/>
          <p:cNvSpPr txBox="1"/>
          <p:nvPr>
            <p:ph idx="4" type="body"/>
          </p:nvPr>
        </p:nvSpPr>
        <p:spPr>
          <a:xfrm>
            <a:off x="11258537" y="4711495"/>
            <a:ext cx="192000" cy="1033200"/>
          </a:xfrm>
          <a:prstGeom prst="rect">
            <a:avLst/>
          </a:prstGeom>
          <a:solidFill>
            <a:schemeClr val="accent1">
              <a:alpha val="81960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"/>
              <a:buNone/>
            </a:pPr>
            <a:r>
              <a:t/>
            </a:r>
            <a:endParaRPr/>
          </a:p>
        </p:txBody>
      </p:sp>
      <p:sp>
        <p:nvSpPr>
          <p:cNvPr id="273" name="Google Shape;273;g1a42dbfdab0_2_9"/>
          <p:cNvSpPr txBox="1"/>
          <p:nvPr>
            <p:ph idx="12" type="sldNum"/>
          </p:nvPr>
        </p:nvSpPr>
        <p:spPr>
          <a:xfrm rot="-5400000">
            <a:off x="11716451" y="6382498"/>
            <a:ext cx="567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4" name="Google Shape;274;g1a42dbfdab0_2_9"/>
          <p:cNvSpPr txBox="1"/>
          <p:nvPr/>
        </p:nvSpPr>
        <p:spPr>
          <a:xfrm>
            <a:off x="8342600" y="5679025"/>
            <a:ext cx="3166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Confusion Matrix</a:t>
            </a:r>
            <a:endParaRPr b="0" i="0" sz="2300" u="none" cap="none" strike="noStrike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75" name="Google Shape;275;g1a42dbfdab0_2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650" y="1988925"/>
            <a:ext cx="6609075" cy="353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1a42dbfdab0_2_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4825" y="1988925"/>
            <a:ext cx="3742675" cy="353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>
            <p:ph type="title"/>
          </p:nvPr>
        </p:nvSpPr>
        <p:spPr>
          <a:xfrm>
            <a:off x="847384" y="884982"/>
            <a:ext cx="5744335" cy="9792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</a:pPr>
            <a:r>
              <a:rPr lang="en-US"/>
              <a:t>KNEIGHBORS</a:t>
            </a:r>
            <a:endParaRPr/>
          </a:p>
        </p:txBody>
      </p:sp>
      <p:sp>
        <p:nvSpPr>
          <p:cNvPr id="282" name="Google Shape;282;p14"/>
          <p:cNvSpPr txBox="1"/>
          <p:nvPr>
            <p:ph idx="12" type="sldNum"/>
          </p:nvPr>
        </p:nvSpPr>
        <p:spPr>
          <a:xfrm rot="-5400000">
            <a:off x="11716511" y="6382510"/>
            <a:ext cx="566928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83" name="Google Shape;283;p14"/>
          <p:cNvSpPr txBox="1"/>
          <p:nvPr/>
        </p:nvSpPr>
        <p:spPr>
          <a:xfrm>
            <a:off x="8119250" y="6004075"/>
            <a:ext cx="253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Accuracy Rate</a:t>
            </a:r>
            <a:endParaRPr b="0" i="0" sz="1400" u="none" cap="none" strike="noStrike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84" name="Google Shape;284;p14"/>
          <p:cNvSpPr txBox="1"/>
          <p:nvPr/>
        </p:nvSpPr>
        <p:spPr>
          <a:xfrm>
            <a:off x="3055875" y="6004075"/>
            <a:ext cx="253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Error Rate</a:t>
            </a:r>
            <a:endParaRPr b="0" i="0" sz="1400" u="none" cap="none" strike="noStrike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85" name="Google Shape;28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150" y="1727525"/>
            <a:ext cx="5744349" cy="41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34900" y="1727525"/>
            <a:ext cx="6004701" cy="417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a42dbfdab0_2_24"/>
          <p:cNvSpPr txBox="1"/>
          <p:nvPr>
            <p:ph type="title"/>
          </p:nvPr>
        </p:nvSpPr>
        <p:spPr>
          <a:xfrm>
            <a:off x="847384" y="884982"/>
            <a:ext cx="5744400" cy="9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</a:pPr>
            <a:r>
              <a:rPr lang="en-US"/>
              <a:t>KNEIGHBORS</a:t>
            </a:r>
            <a:endParaRPr/>
          </a:p>
        </p:txBody>
      </p:sp>
      <p:sp>
        <p:nvSpPr>
          <p:cNvPr id="293" name="Google Shape;293;g1a42dbfdab0_2_24"/>
          <p:cNvSpPr txBox="1"/>
          <p:nvPr>
            <p:ph idx="12" type="sldNum"/>
          </p:nvPr>
        </p:nvSpPr>
        <p:spPr>
          <a:xfrm rot="-5400000">
            <a:off x="11716451" y="6382498"/>
            <a:ext cx="567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4" name="Google Shape;294;g1a42dbfdab0_2_24"/>
          <p:cNvSpPr txBox="1"/>
          <p:nvPr/>
        </p:nvSpPr>
        <p:spPr>
          <a:xfrm>
            <a:off x="8237475" y="5570475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Confusion Matrix</a:t>
            </a:r>
            <a:endParaRPr b="0" i="0" sz="2300" u="none" cap="none" strike="noStrike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95" name="Google Shape;295;g1a42dbfdab0_2_24"/>
          <p:cNvPicPr preferRelativeResize="0"/>
          <p:nvPr/>
        </p:nvPicPr>
        <p:blipFill rotWithShape="1">
          <a:blip r:embed="rId3">
            <a:alphaModFix/>
          </a:blip>
          <a:srcRect b="-5886" l="0" r="0" t="0"/>
          <a:stretch/>
        </p:blipFill>
        <p:spPr>
          <a:xfrm>
            <a:off x="175025" y="1676400"/>
            <a:ext cx="6477000" cy="38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1a42dbfdab0_2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23350" y="1676400"/>
            <a:ext cx="4267200" cy="368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"/>
          <p:cNvSpPr txBox="1"/>
          <p:nvPr>
            <p:ph type="title"/>
          </p:nvPr>
        </p:nvSpPr>
        <p:spPr>
          <a:xfrm>
            <a:off x="6696225" y="943350"/>
            <a:ext cx="51909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</a:pPr>
            <a:r>
              <a:rPr lang="en-US"/>
              <a:t>GROUP 4 </a:t>
            </a:r>
            <a:br>
              <a:rPr lang="en-US"/>
            </a:br>
            <a:br>
              <a:rPr lang="en-US"/>
            </a:br>
            <a:r>
              <a:rPr lang="en-US"/>
              <a:t>TEAM MEMBERS</a:t>
            </a:r>
            <a:endParaRPr/>
          </a:p>
        </p:txBody>
      </p:sp>
      <p:pic>
        <p:nvPicPr>
          <p:cNvPr descr="Close-up of skyscrapers" id="144" name="Google Shape;144;p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5412" y="653461"/>
            <a:ext cx="4597556" cy="5549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118" l="0" r="0" t="0"/>
            </a:stretch>
          </a:blipFill>
          <a:ln>
            <a:noFill/>
          </a:ln>
        </p:spPr>
      </p:pic>
      <p:sp>
        <p:nvSpPr>
          <p:cNvPr id="145" name="Google Shape;145;p2"/>
          <p:cNvSpPr txBox="1"/>
          <p:nvPr>
            <p:ph idx="1" type="body"/>
          </p:nvPr>
        </p:nvSpPr>
        <p:spPr>
          <a:xfrm>
            <a:off x="6398175" y="3113700"/>
            <a:ext cx="5386500" cy="28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</a:pPr>
            <a:r>
              <a:rPr lang="en-US" sz="2200"/>
              <a:t>ROUSHAN KUMAR | CWID:  20009314 </a:t>
            </a:r>
            <a:endParaRPr sz="22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</a:pPr>
            <a:r>
              <a:rPr lang="en-US" sz="2200"/>
              <a:t>ISHAN ARYENDU | </a:t>
            </a:r>
            <a:r>
              <a:rPr lang="en-US" sz="2200"/>
              <a:t>CWID : </a:t>
            </a:r>
            <a:r>
              <a:rPr lang="en-US" sz="2200"/>
              <a:t>10474734</a:t>
            </a:r>
            <a:endParaRPr sz="22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</a:pPr>
            <a:r>
              <a:rPr lang="en-US" sz="2200"/>
              <a:t>SABAH AHMED | </a:t>
            </a:r>
            <a:r>
              <a:rPr lang="en-US" sz="2200"/>
              <a:t>CWID : </a:t>
            </a:r>
            <a:r>
              <a:rPr lang="en-US" sz="2200"/>
              <a:t>10478272</a:t>
            </a:r>
            <a:endParaRPr sz="22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venir"/>
              <a:buNone/>
            </a:pPr>
            <a:r>
              <a:rPr lang="en-US" sz="2200"/>
              <a:t>ZHU LI | </a:t>
            </a:r>
            <a:r>
              <a:rPr lang="en-US" sz="2200"/>
              <a:t>CWID : </a:t>
            </a:r>
            <a:r>
              <a:rPr lang="en-US" sz="2200"/>
              <a:t>10454296</a:t>
            </a:r>
            <a:endParaRPr sz="2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2"/>
          <p:cNvSpPr txBox="1"/>
          <p:nvPr>
            <p:ph type="title"/>
          </p:nvPr>
        </p:nvSpPr>
        <p:spPr>
          <a:xfrm>
            <a:off x="950034" y="386707"/>
            <a:ext cx="5744400" cy="9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</a:pPr>
            <a:r>
              <a:rPr lang="en-US"/>
              <a:t>DECISION TREE</a:t>
            </a:r>
            <a:endParaRPr/>
          </a:p>
        </p:txBody>
      </p:sp>
      <p:sp>
        <p:nvSpPr>
          <p:cNvPr id="302" name="Google Shape;302;p12"/>
          <p:cNvSpPr txBox="1"/>
          <p:nvPr>
            <p:ph idx="12" type="sldNum"/>
          </p:nvPr>
        </p:nvSpPr>
        <p:spPr>
          <a:xfrm rot="-5400000">
            <a:off x="11716511" y="6382510"/>
            <a:ext cx="566928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03" name="Google Shape;303;p12"/>
          <p:cNvSpPr txBox="1"/>
          <p:nvPr/>
        </p:nvSpPr>
        <p:spPr>
          <a:xfrm>
            <a:off x="7920688" y="5517950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Confusion Matrix</a:t>
            </a:r>
            <a:endParaRPr b="0" i="0" sz="2300" u="none" cap="none" strike="noStrike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304" name="Google Shape;30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100" y="1518300"/>
            <a:ext cx="6438900" cy="384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99900" y="1518300"/>
            <a:ext cx="4057650" cy="384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a00bbbac9d_0_25"/>
          <p:cNvSpPr txBox="1"/>
          <p:nvPr>
            <p:ph type="title"/>
          </p:nvPr>
        </p:nvSpPr>
        <p:spPr>
          <a:xfrm>
            <a:off x="847371" y="732575"/>
            <a:ext cx="8466300" cy="9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SUPPORT VECTOR CLASSIFIER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sp>
        <p:nvSpPr>
          <p:cNvPr id="312" name="Google Shape;312;g1a00bbbac9d_0_25"/>
          <p:cNvSpPr txBox="1"/>
          <p:nvPr>
            <p:ph idx="12" type="sldNum"/>
          </p:nvPr>
        </p:nvSpPr>
        <p:spPr>
          <a:xfrm rot="-5400000">
            <a:off x="11716451" y="6382498"/>
            <a:ext cx="567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13" name="Google Shape;313;g1a00bbbac9d_0_25"/>
          <p:cNvSpPr txBox="1"/>
          <p:nvPr/>
        </p:nvSpPr>
        <p:spPr>
          <a:xfrm>
            <a:off x="8027275" y="5688725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Confusion Matrix</a:t>
            </a:r>
            <a:endParaRPr b="0" i="0" sz="2300" u="none" cap="none" strike="noStrike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314" name="Google Shape;314;g1a00bbbac9d_0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864175"/>
            <a:ext cx="6381750" cy="37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1a00bbbac9d_0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4200" y="1864175"/>
            <a:ext cx="4302075" cy="37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1"/>
          <p:cNvSpPr txBox="1"/>
          <p:nvPr>
            <p:ph type="title"/>
          </p:nvPr>
        </p:nvSpPr>
        <p:spPr>
          <a:xfrm>
            <a:off x="807750" y="667750"/>
            <a:ext cx="10576500" cy="9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</a:pPr>
            <a:r>
              <a:rPr lang="en-US">
                <a:latin typeface="Old Standard TT"/>
                <a:ea typeface="Old Standard TT"/>
                <a:cs typeface="Old Standard TT"/>
                <a:sym typeface="Old Standard TT"/>
              </a:rPr>
              <a:t>ROC CURVE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22" name="Google Shape;322;p11"/>
          <p:cNvSpPr/>
          <p:nvPr>
            <p:ph idx="3" type="body"/>
          </p:nvPr>
        </p:nvSpPr>
        <p:spPr>
          <a:xfrm>
            <a:off x="7010721" y="2803275"/>
            <a:ext cx="3202800" cy="2121300"/>
          </a:xfrm>
          <a:prstGeom prst="ellipse">
            <a:avLst/>
          </a:prstGeom>
          <a:solidFill>
            <a:schemeClr val="accent1">
              <a:alpha val="87450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300"/>
              <a:buFont typeface="Avenir"/>
              <a:buNone/>
            </a:pPr>
            <a:r>
              <a:t/>
            </a:r>
            <a:endParaRPr/>
          </a:p>
        </p:txBody>
      </p:sp>
      <p:sp>
        <p:nvSpPr>
          <p:cNvPr id="323" name="Google Shape;323;p11"/>
          <p:cNvSpPr txBox="1"/>
          <p:nvPr>
            <p:ph idx="12" type="sldNum"/>
          </p:nvPr>
        </p:nvSpPr>
        <p:spPr>
          <a:xfrm rot="-5400000">
            <a:off x="11716511" y="6382510"/>
            <a:ext cx="566928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4" name="Google Shape;32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2950" y="1267225"/>
            <a:ext cx="7098400" cy="527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3"/>
          <p:cNvSpPr txBox="1"/>
          <p:nvPr>
            <p:ph type="title"/>
          </p:nvPr>
        </p:nvSpPr>
        <p:spPr>
          <a:xfrm>
            <a:off x="838201" y="667750"/>
            <a:ext cx="9505800" cy="9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</a:pPr>
            <a:r>
              <a:rPr lang="en-US">
                <a:latin typeface="Old Standard TT"/>
                <a:ea typeface="Old Standard TT"/>
                <a:cs typeface="Old Standard TT"/>
                <a:sym typeface="Old Standard TT"/>
              </a:rPr>
              <a:t>IMPORTANT FEATURES OF EXTREME GRADIENT BOOST CLASSIFIER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</a:pPr>
            <a:r>
              <a:rPr lang="en-US"/>
              <a:t>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</a:pPr>
            <a:r>
              <a:t/>
            </a:r>
            <a:endParaRPr/>
          </a:p>
        </p:txBody>
      </p:sp>
      <p:sp>
        <p:nvSpPr>
          <p:cNvPr id="330" name="Google Shape;330;p13"/>
          <p:cNvSpPr txBox="1"/>
          <p:nvPr>
            <p:ph idx="4" type="body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1568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300"/>
              <a:buFont typeface="Avenir"/>
              <a:buNone/>
            </a:pPr>
            <a:r>
              <a:t/>
            </a:r>
            <a:endParaRPr/>
          </a:p>
        </p:txBody>
      </p:sp>
      <p:sp>
        <p:nvSpPr>
          <p:cNvPr id="331" name="Google Shape;331;p13"/>
          <p:cNvSpPr txBox="1"/>
          <p:nvPr>
            <p:ph idx="12" type="sldNum"/>
          </p:nvPr>
        </p:nvSpPr>
        <p:spPr>
          <a:xfrm rot="-5400000">
            <a:off x="11716511" y="6382510"/>
            <a:ext cx="566928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332" name="Google Shape;33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5250" y="2027125"/>
            <a:ext cx="6391825" cy="414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8"/>
          <p:cNvSpPr txBox="1"/>
          <p:nvPr>
            <p:ph type="title"/>
          </p:nvPr>
        </p:nvSpPr>
        <p:spPr>
          <a:xfrm>
            <a:off x="751838" y="213514"/>
            <a:ext cx="109728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Black"/>
              <a:buNone/>
            </a:pPr>
            <a:r>
              <a:rPr lang="en-US"/>
              <a:t>ACCURACY COMPARISON</a:t>
            </a:r>
            <a:endParaRPr/>
          </a:p>
        </p:txBody>
      </p:sp>
      <p:sp>
        <p:nvSpPr>
          <p:cNvPr id="338" name="Google Shape;338;p28"/>
          <p:cNvSpPr txBox="1"/>
          <p:nvPr>
            <p:ph idx="2" type="body"/>
          </p:nvPr>
        </p:nvSpPr>
        <p:spPr>
          <a:xfrm>
            <a:off x="7659425" y="2188050"/>
            <a:ext cx="3912900" cy="3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</a:pPr>
            <a:r>
              <a:rPr lang="en-US"/>
              <a:t>As we can see,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400"/>
              <a:buFont typeface="Avenir"/>
              <a:buNone/>
            </a:pPr>
            <a:r>
              <a:rPr b="1" i="1" lang="en-US"/>
              <a:t>Extreme Gradient Boost </a:t>
            </a:r>
            <a:r>
              <a:rPr lang="en-US"/>
              <a:t>algorithm is most accurate for this dataset.</a:t>
            </a:r>
            <a:endParaRPr/>
          </a:p>
        </p:txBody>
      </p:sp>
      <p:pic>
        <p:nvPicPr>
          <p:cNvPr id="339" name="Google Shape;33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850" y="1255727"/>
            <a:ext cx="5526625" cy="52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ab25bdfe9a_3_23"/>
          <p:cNvSpPr txBox="1"/>
          <p:nvPr>
            <p:ph type="title"/>
          </p:nvPr>
        </p:nvSpPr>
        <p:spPr>
          <a:xfrm>
            <a:off x="846438" y="409576"/>
            <a:ext cx="109728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Black"/>
              <a:buNone/>
            </a:pPr>
            <a:r>
              <a:rPr lang="en-US"/>
              <a:t>AUC COMPARISON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46" name="Google Shape;346;g1ab25bdfe9a_3_23"/>
          <p:cNvSpPr txBox="1"/>
          <p:nvPr>
            <p:ph idx="12" type="sldNum"/>
          </p:nvPr>
        </p:nvSpPr>
        <p:spPr>
          <a:xfrm rot="-5400000">
            <a:off x="11716451" y="6382498"/>
            <a:ext cx="567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7" name="Google Shape;347;g1ab25bdfe9a_3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450" y="1735276"/>
            <a:ext cx="4657725" cy="45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1ab25bdfe9a_3_23"/>
          <p:cNvSpPr txBox="1"/>
          <p:nvPr/>
        </p:nvSpPr>
        <p:spPr>
          <a:xfrm>
            <a:off x="7822175" y="1657550"/>
            <a:ext cx="3604800" cy="24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As we can see, </a:t>
            </a:r>
            <a:endParaRPr b="0" i="0" sz="2400" u="none" cap="none" strike="noStrike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Extreme Gradient Boost </a:t>
            </a:r>
            <a:r>
              <a:rPr b="0" i="0" lang="en-US" sz="2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algorithm has most AUC for this dataset.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9"/>
          <p:cNvSpPr txBox="1"/>
          <p:nvPr>
            <p:ph type="title"/>
          </p:nvPr>
        </p:nvSpPr>
        <p:spPr>
          <a:xfrm>
            <a:off x="2667449" y="4230422"/>
            <a:ext cx="42564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Black"/>
              <a:buNone/>
            </a:pPr>
            <a:r>
              <a:rPr lang="en-US">
                <a:highlight>
                  <a:srgbClr val="434343"/>
                </a:highlight>
                <a:latin typeface="Old Standard TT"/>
                <a:ea typeface="Old Standard TT"/>
                <a:cs typeface="Old Standard TT"/>
                <a:sym typeface="Old Standard TT"/>
              </a:rPr>
              <a:t>THANK YOU</a:t>
            </a:r>
            <a:endParaRPr>
              <a:highlight>
                <a:srgbClr val="434343"/>
              </a:highlight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55" name="Google Shape;355;p29"/>
          <p:cNvSpPr txBox="1"/>
          <p:nvPr>
            <p:ph idx="11" type="ftr"/>
          </p:nvPr>
        </p:nvSpPr>
        <p:spPr>
          <a:xfrm rot="-5400000">
            <a:off x="8854442" y="2953511"/>
            <a:ext cx="6291068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PRESENTATION TITLE</a:t>
            </a:r>
            <a:endParaRPr/>
          </a:p>
        </p:txBody>
      </p:sp>
      <p:sp>
        <p:nvSpPr>
          <p:cNvPr id="356" name="Google Shape;356;p29"/>
          <p:cNvSpPr txBox="1"/>
          <p:nvPr>
            <p:ph idx="12" type="sldNum"/>
          </p:nvPr>
        </p:nvSpPr>
        <p:spPr>
          <a:xfrm rot="-5400000">
            <a:off x="11716511" y="6382510"/>
            <a:ext cx="566928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7" name="Google Shape;357;p29"/>
          <p:cNvSpPr txBox="1"/>
          <p:nvPr/>
        </p:nvSpPr>
        <p:spPr>
          <a:xfrm>
            <a:off x="1195550" y="1563425"/>
            <a:ext cx="75675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Black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highlight>
                  <a:srgbClr val="434343"/>
                </a:highlight>
                <a:latin typeface="Old Standard TT"/>
                <a:ea typeface="Old Standard TT"/>
                <a:cs typeface="Old Standard TT"/>
                <a:sym typeface="Old Standard TT"/>
              </a:rPr>
              <a:t>Prof. Khashayar Dehnad</a:t>
            </a:r>
            <a:endParaRPr b="1" i="0" sz="3600" u="none" cap="none" strike="noStrike">
              <a:solidFill>
                <a:schemeClr val="lt1"/>
              </a:solidFill>
              <a:highlight>
                <a:srgbClr val="434343"/>
              </a:highlight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358" name="Google Shape;35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1300" y="428525"/>
            <a:ext cx="4091000" cy="367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"/>
          <p:cNvSpPr txBox="1"/>
          <p:nvPr>
            <p:ph type="title"/>
          </p:nvPr>
        </p:nvSpPr>
        <p:spPr>
          <a:xfrm>
            <a:off x="5688300" y="275900"/>
            <a:ext cx="6503700" cy="124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</a:pPr>
            <a:r>
              <a:rPr lang="en-US"/>
              <a:t>INTRODUCTION AND PROBLEM OVERVIEW</a:t>
            </a:r>
            <a:endParaRPr/>
          </a:p>
        </p:txBody>
      </p:sp>
      <p:sp>
        <p:nvSpPr>
          <p:cNvPr id="151" name="Google Shape;151;p4"/>
          <p:cNvSpPr txBox="1"/>
          <p:nvPr>
            <p:ph idx="1" type="subTitle"/>
          </p:nvPr>
        </p:nvSpPr>
        <p:spPr>
          <a:xfrm>
            <a:off x="5409025" y="1883675"/>
            <a:ext cx="6394800" cy="47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12 million deaths occur worldwide, every year due to Heart diseases.</a:t>
            </a:r>
            <a:endParaRPr sz="21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Half of the deaths in the United States and other developed countries are due to cardiovascular diseases.</a:t>
            </a:r>
            <a:endParaRPr sz="21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Early prognosis of cardiovascular diseases can aid in making decisions on lifestyle changes in high-risk patients and in turn reduce complications.</a:t>
            </a:r>
            <a:endParaRPr sz="21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100"/>
          </a:p>
        </p:txBody>
      </p:sp>
      <p:sp>
        <p:nvSpPr>
          <p:cNvPr id="152" name="Google Shape;152;p4"/>
          <p:cNvSpPr txBox="1"/>
          <p:nvPr>
            <p:ph idx="12" type="sldNum"/>
          </p:nvPr>
        </p:nvSpPr>
        <p:spPr>
          <a:xfrm rot="-5400000">
            <a:off x="11716511" y="6382510"/>
            <a:ext cx="566928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"/>
          <p:cNvSpPr txBox="1"/>
          <p:nvPr>
            <p:ph idx="1" type="body"/>
          </p:nvPr>
        </p:nvSpPr>
        <p:spPr>
          <a:xfrm>
            <a:off x="791025" y="1701600"/>
            <a:ext cx="11295900" cy="50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Our classification goal is to determine whether the patient has a 10-year risk of developing/future coronary heart disease (CHD) using several Machine Learning/Data Mining methods from an ongoing cardiovascular study on people of Framingham, Massachusetts.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Build a predictive model that predicts the patient has a 10-year risk of future coronary heart disease (CHD) or not based on their potential risk factor/ patients’ information and </a:t>
            </a:r>
            <a:r>
              <a:rPr lang="en-US" sz="2100"/>
              <a:t>compare the ML models</a:t>
            </a:r>
            <a:endParaRPr sz="22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Predict and Classify what predictors/features might be of importance for the risk of </a:t>
            </a:r>
            <a:r>
              <a:rPr lang="en-US" sz="2200"/>
              <a:t>CHD</a:t>
            </a:r>
            <a:r>
              <a:rPr lang="en-US" sz="2100"/>
              <a:t>.</a:t>
            </a:r>
            <a:endParaRPr sz="2200"/>
          </a:p>
        </p:txBody>
      </p:sp>
      <p:sp>
        <p:nvSpPr>
          <p:cNvPr id="158" name="Google Shape;158;p3"/>
          <p:cNvSpPr txBox="1"/>
          <p:nvPr>
            <p:ph idx="12" type="sldNum"/>
          </p:nvPr>
        </p:nvSpPr>
        <p:spPr>
          <a:xfrm rot="-5400000">
            <a:off x="11716511" y="6382510"/>
            <a:ext cx="566928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9" name="Google Shape;159;p3"/>
          <p:cNvSpPr txBox="1"/>
          <p:nvPr>
            <p:ph type="title"/>
          </p:nvPr>
        </p:nvSpPr>
        <p:spPr>
          <a:xfrm>
            <a:off x="2188200" y="0"/>
            <a:ext cx="7815600" cy="1260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</a:pPr>
            <a:r>
              <a:rPr lang="en-US"/>
              <a:t>GOAL &amp; OBJECTIVE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"/>
          <p:cNvSpPr txBox="1"/>
          <p:nvPr>
            <p:ph type="title"/>
          </p:nvPr>
        </p:nvSpPr>
        <p:spPr>
          <a:xfrm>
            <a:off x="850200" y="-1"/>
            <a:ext cx="10122600" cy="12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</a:pPr>
            <a:r>
              <a:rPr lang="en-US"/>
              <a:t>ABOUT THE DATASET</a:t>
            </a:r>
            <a:endParaRPr/>
          </a:p>
        </p:txBody>
      </p:sp>
      <p:sp>
        <p:nvSpPr>
          <p:cNvPr id="165" name="Google Shape;165;p5"/>
          <p:cNvSpPr txBox="1"/>
          <p:nvPr>
            <p:ph idx="12" type="sldNum"/>
          </p:nvPr>
        </p:nvSpPr>
        <p:spPr>
          <a:xfrm rot="-5400000">
            <a:off x="11716511" y="6382510"/>
            <a:ext cx="566928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6" name="Google Shape;16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8276" y="1202400"/>
            <a:ext cx="10543362" cy="337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5"/>
          <p:cNvSpPr txBox="1"/>
          <p:nvPr/>
        </p:nvSpPr>
        <p:spPr>
          <a:xfrm>
            <a:off x="648913" y="5094625"/>
            <a:ext cx="108942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venir"/>
              <a:buNone/>
            </a:pPr>
            <a:r>
              <a:rPr b="1" i="0" lang="en-US" sz="2200" u="sng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Data Source References:</a:t>
            </a:r>
            <a:r>
              <a:rPr b="0" i="0" lang="en-US" sz="22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https://www.kaggle.com/datasets/dileep070/heart-disease-prediction-using-logistic-regression</a:t>
            </a:r>
            <a:endParaRPr b="0" i="0" sz="1400" u="none" cap="none" strike="noStrike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a45b8ff742_1_27"/>
          <p:cNvSpPr txBox="1"/>
          <p:nvPr>
            <p:ph type="title"/>
          </p:nvPr>
        </p:nvSpPr>
        <p:spPr>
          <a:xfrm>
            <a:off x="561118" y="1"/>
            <a:ext cx="101226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DATA FIELDS</a:t>
            </a:r>
            <a:endParaRPr/>
          </a:p>
        </p:txBody>
      </p:sp>
      <p:sp>
        <p:nvSpPr>
          <p:cNvPr id="174" name="Google Shape;174;g1a45b8ff742_1_27"/>
          <p:cNvSpPr txBox="1"/>
          <p:nvPr>
            <p:ph idx="12" type="sldNum"/>
          </p:nvPr>
        </p:nvSpPr>
        <p:spPr>
          <a:xfrm rot="-5400000">
            <a:off x="11716451" y="6382498"/>
            <a:ext cx="567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75" name="Google Shape;175;g1a45b8ff742_1_27"/>
          <p:cNvGraphicFramePr/>
          <p:nvPr/>
        </p:nvGraphicFramePr>
        <p:xfrm>
          <a:off x="561125" y="1479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{F30FE877-7FE2-4EDD-8D81-F3104224DEF7}</a:tableStyleId>
              </a:tblPr>
              <a:tblGrid>
                <a:gridCol w="2723600"/>
                <a:gridCol w="2419900"/>
                <a:gridCol w="2571750"/>
                <a:gridCol w="2571750"/>
              </a:tblGrid>
              <a:tr h="38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Demographic</a:t>
                      </a:r>
                      <a:endParaRPr b="1" sz="1400" u="none" cap="none" strike="noStrike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Behavioral</a:t>
                      </a:r>
                      <a:endParaRPr b="1" sz="1400" u="none" cap="none" strike="noStrike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Medical( history)</a:t>
                      </a:r>
                      <a:endParaRPr b="1" sz="1400" u="none" cap="none" strike="noStrike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Medical(current)</a:t>
                      </a:r>
                      <a:endParaRPr b="1" sz="1400" u="none" cap="none" strike="noStrike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</a:tr>
              <a:tr h="797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Male</a:t>
                      </a:r>
                      <a:r>
                        <a:rPr lang="en-US" sz="1400" u="none" cap="none" strike="noStrike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: Whether the patient is male or female</a:t>
                      </a:r>
                      <a:endParaRPr sz="1400" u="none" cap="none" strike="noStrike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Current Smoker: </a:t>
                      </a:r>
                      <a:r>
                        <a:rPr lang="en-US" sz="1400" u="none" cap="none" strike="noStrike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whether or not the patient is a current smoker</a:t>
                      </a:r>
                      <a:endParaRPr sz="1400" u="none" cap="none" strike="noStrike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BP Meds:</a:t>
                      </a:r>
                      <a:r>
                        <a:rPr lang="en-US" sz="1400" u="none" cap="none" strike="noStrike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 whether or not the patient was on blood pressure medication</a:t>
                      </a:r>
                      <a:endParaRPr sz="1400" u="none" cap="none" strike="noStrike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Tot Chol:</a:t>
                      </a:r>
                      <a:r>
                        <a:rPr lang="en-US" sz="1400" u="none" cap="none" strike="noStrike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 total cholesterol level</a:t>
                      </a:r>
                      <a:endParaRPr sz="1400" u="none" cap="none" strike="noStrike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</a:tr>
              <a:tr h="797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Age: </a:t>
                      </a:r>
                      <a:r>
                        <a:rPr lang="en-US" sz="1400" u="none" cap="none" strike="noStrike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Age of the patient</a:t>
                      </a:r>
                      <a:endParaRPr sz="1400" u="none" cap="none" strike="noStrike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Cigs Per Day:</a:t>
                      </a:r>
                      <a:r>
                        <a:rPr lang="en-US" sz="1400" u="none" cap="none" strike="noStrike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 the number of cigarettes that the person smoked on average in one day</a:t>
                      </a:r>
                      <a:endParaRPr sz="1400" u="none" cap="none" strike="noStrike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Prevalent Stroke: </a:t>
                      </a:r>
                      <a:r>
                        <a:rPr lang="en-US" sz="1400" u="none" cap="none" strike="noStrike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whether or not the patient had previously had a stroke</a:t>
                      </a:r>
                      <a:endParaRPr sz="1400" u="none" cap="none" strike="noStrike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Sys BP:</a:t>
                      </a:r>
                      <a:r>
                        <a:rPr lang="en-US" sz="1400" u="none" cap="none" strike="noStrike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 systolic blood pressure </a:t>
                      </a:r>
                      <a:endParaRPr sz="1400" u="none" cap="none" strike="noStrike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</a:tr>
              <a:tr h="590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Education:</a:t>
                      </a:r>
                      <a:endParaRPr b="1" sz="1400" u="none" cap="none" strike="noStrike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 1- </a:t>
                      </a:r>
                      <a:r>
                        <a:rPr lang="en-US" sz="1400" u="none" cap="none" strike="noStrike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Primary education</a:t>
                      </a:r>
                      <a:endParaRPr sz="1400" u="none" cap="none" strike="noStrike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 2- </a:t>
                      </a:r>
                      <a:r>
                        <a:rPr lang="en-US" sz="1400" u="none" cap="none" strike="noStrike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Secondary education</a:t>
                      </a:r>
                      <a:endParaRPr sz="1400" u="none" cap="none" strike="noStrike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 3- </a:t>
                      </a:r>
                      <a:r>
                        <a:rPr lang="en-US" sz="1400" u="none" cap="none" strike="noStrike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Postsecondary education</a:t>
                      </a:r>
                      <a:r>
                        <a:rPr b="1" lang="en-US" sz="1400" u="none" cap="none" strike="noStrike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    </a:t>
                      </a:r>
                      <a:endParaRPr b="1" sz="1400" u="none" cap="none" strike="noStrike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 4- </a:t>
                      </a:r>
                      <a:r>
                        <a:rPr lang="en-US" sz="1400" u="none" cap="none" strike="noStrike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Graduate and above</a:t>
                      </a:r>
                      <a:endParaRPr sz="1400" u="none" cap="none" strike="noStrike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Prevalent Hyp:</a:t>
                      </a:r>
                      <a:r>
                        <a:rPr lang="en-US" sz="1400" u="none" cap="none" strike="noStrike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 whether or not the patient was hypertensive</a:t>
                      </a:r>
                      <a:endParaRPr sz="1400" u="none" cap="none" strike="noStrike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Dia BP:</a:t>
                      </a:r>
                      <a:r>
                        <a:rPr lang="en-US" sz="1400" u="none" cap="none" strike="noStrike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 diastolic blood pressure</a:t>
                      </a:r>
                      <a:endParaRPr sz="1400" u="none" cap="none" strike="noStrike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</a:tr>
              <a:tr h="590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Diabetes:</a:t>
                      </a:r>
                      <a:r>
                        <a:rPr lang="en-US" sz="1400" u="none" cap="none" strike="noStrike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 whether or not the patient had diabetes</a:t>
                      </a:r>
                      <a:endParaRPr sz="1400" u="none" cap="none" strike="noStrike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BMI:</a:t>
                      </a:r>
                      <a:r>
                        <a:rPr lang="en-US" sz="1400" u="none" cap="none" strike="noStrike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 Body Mass Index</a:t>
                      </a:r>
                      <a:endParaRPr sz="1400" u="none" cap="none" strike="noStrike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</a:tr>
              <a:tr h="38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Heart Rate:</a:t>
                      </a:r>
                      <a:r>
                        <a:rPr lang="en-US" sz="1400" u="none" cap="none" strike="noStrike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 heart rate</a:t>
                      </a:r>
                      <a:endParaRPr sz="1400" u="none" cap="none" strike="noStrike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</a:tr>
              <a:tr h="38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Glucose:</a:t>
                      </a:r>
                      <a:r>
                        <a:rPr lang="en-US" sz="1400" u="none" cap="none" strike="noStrike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 glucose level </a:t>
                      </a:r>
                      <a:endParaRPr sz="1400" u="none" cap="none" strike="noStrike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76" name="Google Shape;176;g1a45b8ff742_1_27"/>
          <p:cNvGraphicFramePr/>
          <p:nvPr/>
        </p:nvGraphicFramePr>
        <p:xfrm>
          <a:off x="561125" y="6360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{F30FE877-7FE2-4EDD-8D81-F3104224DEF7}</a:tableStyleId>
              </a:tblPr>
              <a:tblGrid>
                <a:gridCol w="10287000"/>
              </a:tblGrid>
              <a:tr h="428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Predict variable (desired target) : </a:t>
                      </a: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10 year risk of coronary heart disease CHD (binary: “1”, means “Yes”, “0” means “No”)</a:t>
                      </a:r>
                      <a:endParaRPr b="1" sz="1400" u="none" cap="none" strike="noStrike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7" name="Google Shape;177;g1a45b8ff742_1_27"/>
          <p:cNvSpPr txBox="1"/>
          <p:nvPr/>
        </p:nvSpPr>
        <p:spPr>
          <a:xfrm>
            <a:off x="722575" y="735725"/>
            <a:ext cx="10122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ld Standard TT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The dataset provides the patients’ information</a:t>
            </a:r>
            <a:endParaRPr b="0" i="0" sz="1600" u="none" cap="none" strike="noStrike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ld Standard TT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Each attribute is a potential risk factor. There are both demographic, behavioral and medical risk factors.</a:t>
            </a:r>
            <a:endParaRPr b="0" i="0" sz="1600" u="none" cap="none" strike="noStrike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"/>
          <p:cNvSpPr txBox="1"/>
          <p:nvPr>
            <p:ph type="title"/>
          </p:nvPr>
        </p:nvSpPr>
        <p:spPr>
          <a:xfrm>
            <a:off x="850175" y="-1"/>
            <a:ext cx="10122600" cy="12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</a:pPr>
            <a:r>
              <a:rPr lang="en-US"/>
              <a:t>ORIGINAL DATASET</a:t>
            </a:r>
            <a:endParaRPr/>
          </a:p>
        </p:txBody>
      </p:sp>
      <p:sp>
        <p:nvSpPr>
          <p:cNvPr id="183" name="Google Shape;183;p7"/>
          <p:cNvSpPr txBox="1"/>
          <p:nvPr>
            <p:ph idx="12" type="sldNum"/>
          </p:nvPr>
        </p:nvSpPr>
        <p:spPr>
          <a:xfrm rot="-5400000">
            <a:off x="11716511" y="6382510"/>
            <a:ext cx="566928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84" name="Google Shape;18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354876"/>
            <a:ext cx="11887200" cy="4447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a45b8ff742_0_10"/>
          <p:cNvSpPr txBox="1"/>
          <p:nvPr>
            <p:ph type="title"/>
          </p:nvPr>
        </p:nvSpPr>
        <p:spPr>
          <a:xfrm>
            <a:off x="850200" y="0"/>
            <a:ext cx="10122600" cy="21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</a:pPr>
            <a:r>
              <a:rPr lang="en-US"/>
              <a:t>MISSING VALUES USING NULLITY MATRIX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</a:pPr>
            <a:r>
              <a:t/>
            </a:r>
            <a:endParaRPr/>
          </a:p>
        </p:txBody>
      </p:sp>
      <p:sp>
        <p:nvSpPr>
          <p:cNvPr id="190" name="Google Shape;190;g1a45b8ff742_0_10"/>
          <p:cNvSpPr txBox="1"/>
          <p:nvPr>
            <p:ph idx="12" type="sldNum"/>
          </p:nvPr>
        </p:nvSpPr>
        <p:spPr>
          <a:xfrm rot="-5400000">
            <a:off x="11716451" y="6382498"/>
            <a:ext cx="567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1" name="Google Shape;191;g1a45b8ff742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668526"/>
            <a:ext cx="11887201" cy="491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a45b8ff742_0_18"/>
          <p:cNvSpPr txBox="1"/>
          <p:nvPr>
            <p:ph type="title"/>
          </p:nvPr>
        </p:nvSpPr>
        <p:spPr>
          <a:xfrm>
            <a:off x="850200" y="-1"/>
            <a:ext cx="10122600" cy="12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</a:pPr>
            <a:r>
              <a:rPr lang="en-US"/>
              <a:t>CORRELATIONS HEATMAP</a:t>
            </a:r>
            <a:endParaRPr/>
          </a:p>
        </p:txBody>
      </p:sp>
      <p:sp>
        <p:nvSpPr>
          <p:cNvPr id="197" name="Google Shape;197;g1a45b8ff742_0_18"/>
          <p:cNvSpPr txBox="1"/>
          <p:nvPr>
            <p:ph idx="12" type="sldNum"/>
          </p:nvPr>
        </p:nvSpPr>
        <p:spPr>
          <a:xfrm rot="-5400000">
            <a:off x="11716451" y="6382498"/>
            <a:ext cx="567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8" name="Google Shape;198;g1a45b8ff742_0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5550" y="1354876"/>
            <a:ext cx="6680891" cy="535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2022-11-23T17:53:12Z</dcterms:created>
  <dc:creator>Sabah Ahmed</dc:creator>
</cp:coreProperties>
</file>